
<file path=[Content_Types].xml><?xml version="1.0" encoding="utf-8"?>
<Types xmlns="http://schemas.openxmlformats.org/package/2006/content-types">
  <Default ContentType="application/vnd.openxmlformats-officedocument.oleObject" Extension="bin"/>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Raleway" charset="1" panose="00000000000000000000"/>
      <p:regular r:id="rId23"/>
    </p:embeddedFont>
    <p:embeddedFont>
      <p:font typeface="Raleway Italics" charset="1" panose="00000000000000000000"/>
      <p:regular r:id="rId24"/>
    </p:embeddedFont>
    <p:embeddedFont>
      <p:font typeface="League Spartan" charset="1" panose="00000800000000000000"/>
      <p:regular r:id="rId26"/>
    </p:embeddedFont>
    <p:embeddedFont>
      <p:font typeface="Aileron" charset="1" panose="00000500000000000000"/>
      <p:regular r:id="rId27"/>
    </p:embeddedFont>
    <p:embeddedFont>
      <p:font typeface="Aileron Bold" charset="1" panose="00000800000000000000"/>
      <p:regular r:id="rId28"/>
    </p:embeddedFont>
    <p:embeddedFont>
      <p:font typeface="Canva Sans" charset="1" panose="020B0503030501040103"/>
      <p:regular r:id="rId31"/>
    </p:embeddedFont>
    <p:embeddedFont>
      <p:font typeface="Canva Sans Italics" charset="1" panose="020B0503030501040103"/>
      <p:regular r:id="rId32"/>
    </p:embeddedFont>
    <p:embeddedFont>
      <p:font typeface="Canva Sans Bold" charset="1" panose="020B0803030501040103"/>
      <p:regular r:id="rId33"/>
    </p:embeddedFont>
    <p:embeddedFont>
      <p:font typeface="Canva Sans Bold Italics" charset="1" panose="020B0803030501040103"/>
      <p:regular r:id="rId41"/>
    </p:embeddedFont>
    <p:embeddedFont>
      <p:font typeface="Lato" charset="1" panose="020F0502020204030203"/>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notesMasters/notesMaster1.xml" Type="http://schemas.openxmlformats.org/officeDocument/2006/relationships/notesMaster"/><Relationship Id="rId21" Target="theme/theme2.xml" Type="http://schemas.openxmlformats.org/officeDocument/2006/relationships/theme"/><Relationship Id="rId22" Target="notesSlides/notesSlide1.xml" Type="http://schemas.openxmlformats.org/officeDocument/2006/relationships/notesSlide"/><Relationship Id="rId23" Target="fonts/font23.fntdata" Type="http://schemas.openxmlformats.org/officeDocument/2006/relationships/font"/><Relationship Id="rId24" Target="fonts/font24.fntdata" Type="http://schemas.openxmlformats.org/officeDocument/2006/relationships/font"/><Relationship Id="rId25" Target="notesSlides/notesSlide2.xml" Type="http://schemas.openxmlformats.org/officeDocument/2006/relationships/note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notesSlides/notesSlide3.xml" Type="http://schemas.openxmlformats.org/officeDocument/2006/relationships/notesSlide"/><Relationship Id="rId3" Target="viewProps.xml" Type="http://schemas.openxmlformats.org/officeDocument/2006/relationships/viewProps"/><Relationship Id="rId30" Target="notesSlides/notesSlide4.xml" Type="http://schemas.openxmlformats.org/officeDocument/2006/relationships/notesSlide"/><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notesSlides/notesSlide5.xml" Type="http://schemas.openxmlformats.org/officeDocument/2006/relationships/notesSlide"/><Relationship Id="rId35" Target="notesSlides/notesSlide6.xml" Type="http://schemas.openxmlformats.org/officeDocument/2006/relationships/notesSlide"/><Relationship Id="rId36" Target="notesSlides/notesSlide7.xml" Type="http://schemas.openxmlformats.org/officeDocument/2006/relationships/notesSlide"/><Relationship Id="rId37" Target="notesSlides/notesSlide8.xml" Type="http://schemas.openxmlformats.org/officeDocument/2006/relationships/notesSlide"/><Relationship Id="rId38" Target="notesSlides/notesSlide9.xml" Type="http://schemas.openxmlformats.org/officeDocument/2006/relationships/notesSlide"/><Relationship Id="rId39" Target="notesSlides/notesSlide10.xml" Type="http://schemas.openxmlformats.org/officeDocument/2006/relationships/notesSlide"/><Relationship Id="rId4" Target="theme/theme1.xml" Type="http://schemas.openxmlformats.org/officeDocument/2006/relationships/theme"/><Relationship Id="rId40" Target="notesSlides/notesSlide11.xml" Type="http://schemas.openxmlformats.org/officeDocument/2006/relationships/notesSlide"/><Relationship Id="rId41" Target="fonts/font41.fntdata" Type="http://schemas.openxmlformats.org/officeDocument/2006/relationships/font"/><Relationship Id="rId42" Target="fonts/font42.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Good afternoon. I’m Sofie Schönborn from the Chair of Public Policy, Governance and Innovative Technologies at Technical University of Munich, and part of TUM's Quantum Social Lab. </a:t>
            </a:r>
          </a:p>
          <a:p>
            <a:r>
              <a:rPr lang="en-US"/>
              <a:t/>
            </a:r>
          </a:p>
          <a:p>
            <a:r>
              <a:rPr lang="en-US"/>
              <a:t>Today I am presenting this work-in-progress on how quantum and HPC are converging, and what that means for governing infrastructure pathways — with an eye on resilience, digital sovereignty, and innovation policy. </a:t>
            </a:r>
          </a:p>
          <a:p>
            <a:r>
              <a:rPr lang="en-US"/>
              <a:t/>
            </a:r>
          </a:p>
          <a:p>
            <a:r>
              <a:rPr lang="en-US"/>
              <a:t>We are identifying two integration pathways, across four exploratory EU/US cases, and briefly discuss governance takeaways.</a:t>
            </a:r>
          </a:p>
          <a:p>
            <a:r>
              <a:rPr lang="en-US"/>
              <a:t/>
            </a:r>
          </a:p>
          <a:p>
            <a:r>
              <a:rPr lang="en-US"/>
              <a:t>Let me start with why this matters now.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Implications we identify:</a:t>
            </a:r>
          </a:p>
          <a:p>
            <a:r>
              <a:rPr lang="en-US"/>
              <a:t/>
            </a:r>
          </a:p>
          <a:p>
            <a:r>
              <a:rPr lang="en-US"/>
              <a:t>Design choices are indeed governance. </a:t>
            </a:r>
          </a:p>
          <a:p>
            <a:r>
              <a:rPr lang="en-US"/>
              <a:t>&gt; Interfaces/IRs decide portability and who can optimize; schedulers/queues allocate priority and observability; facility ops determine effective access. In decentral pathways, these levers sit with platforms; in tight integration, more remain on-site.</a:t>
            </a:r>
          </a:p>
          <a:p>
            <a:r>
              <a:rPr lang="en-US"/>
              <a:t/>
            </a:r>
          </a:p>
          <a:p>
            <a:r>
              <a:rPr lang="en-US"/>
              <a:t>Platformization creates soft lock-ins</a:t>
            </a:r>
          </a:p>
          <a:p>
            <a:r>
              <a:rPr lang="en-US"/>
              <a:t>&gt; Decentralized models centralize APIs, pricing, incident handling in private providers/ platforms; metrics and access norms can harden off-site.</a:t>
            </a:r>
          </a:p>
          <a:p>
            <a:r>
              <a:rPr lang="en-US"/>
              <a:t/>
            </a:r>
          </a:p>
          <a:p>
            <a:r>
              <a:rPr lang="en-US"/>
              <a:t>Resilience &amp; sovereignty are already relevent when making architectural choices</a:t>
            </a:r>
          </a:p>
          <a:p>
            <a:r>
              <a:rPr lang="en-US"/>
              <a:t>&gt; Where control points sit — APIs, telemetry, incident response, data locality — determines auditability, recovery, and resilience.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Q-HPC is currently a portfolio of pathways, not a race to one architecture.</a:t>
            </a:r>
          </a:p>
          <a:p>
            <a:r>
              <a:rPr lang="en-US"/>
              <a:t>LRZ and (parts of) JUNIQ show tightly integrated accelerators (TIA) can work where facility ops + scheduler co-design exist.</a:t>
            </a:r>
          </a:p>
          <a:p>
            <a:r>
              <a:rPr lang="en-US"/>
              <a:t>--&gt; tightness already in itself is a governance decision (or may have arisen from an existing path dependency) (hidden correlation?)</a:t>
            </a:r>
          </a:p>
          <a:p>
            <a:r>
              <a:rPr lang="en-US"/>
              <a:t/>
            </a:r>
          </a:p>
          <a:p>
            <a:r>
              <a:rPr lang="en-US"/>
              <a:t>NERSC and QCUP show decentral cloud coupling (DC) scales access fast, but outsources key levers (APIs, queues, observability).</a:t>
            </a:r>
          </a:p>
          <a:p>
            <a:r>
              <a:rPr lang="en-US"/>
              <a:t>Governance perspective: treat DC and TIA as complements with different value propositions.</a:t>
            </a:r>
          </a:p>
          <a:p>
            <a:r>
              <a:rPr lang="en-US"/>
              <a:t/>
            </a:r>
          </a:p>
          <a:p>
            <a:r>
              <a:rPr lang="en-US"/>
              <a:t>Comparative value EU ↔ US</a:t>
            </a:r>
          </a:p>
          <a:p>
            <a:r>
              <a:rPr lang="en-US"/>
              <a:t>EU strength: facility-led TIA pilots (LRZ, JUNIQ via EURO-Q-Exa) → sovereignty + deeper scheduler co-design.</a:t>
            </a:r>
          </a:p>
          <a:p>
            <a:r>
              <a:rPr lang="en-US"/>
              <a:t>US strength: breadth/throughput via DC (QCUP, NERSC) → rapid experimentation and user growth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Quantum–HPC integration is moving from pilots to practical integration decisions: about architectures, interfaces, and schedulers. [More and more HPC centres are announcing access or partnerships with Quantum solutions...] </a:t>
            </a:r>
          </a:p>
          <a:p>
            <a:r>
              <a:rPr lang="en-US"/>
              <a:t/>
            </a:r>
          </a:p>
          <a:p>
            <a:r>
              <a:rPr lang="en-US"/>
              <a:t>However, we know: Early choices can create path dependencies — toolchains, vendor ecosystems, skills — that are expensive to unwind.</a:t>
            </a:r>
          </a:p>
          <a:p>
            <a:r>
              <a:rPr lang="en-US"/>
              <a:t/>
            </a:r>
          </a:p>
          <a:p>
            <a:r>
              <a:rPr lang="en-US"/>
              <a:t>The usual public debate often tracks qubit counts and vendor news [new quantum computer for JUNIQ, Scientists at Caltech just synchronized 6,100 qubits]; what’s easily falls short in those breaking news is integration and governance. </a:t>
            </a:r>
          </a:p>
          <a:p>
            <a:r>
              <a:rPr lang="en-US"/>
              <a:t/>
            </a:r>
          </a:p>
          <a:p>
            <a:r>
              <a:rPr lang="en-US"/>
              <a:t>The stakes? Not only scientific and industrial throughput (latency, queues, reproducibility), capability building, access, (who gets to program and optimize), and public value shaping and sovereignty. </a:t>
            </a:r>
          </a:p>
          <a:p>
            <a:r>
              <a:rPr lang="en-US"/>
              <a:t/>
            </a:r>
          </a:p>
          <a:p>
            <a:r>
              <a:rPr lang="en-US"/>
              <a:t>Today we’ll explore the framing of Q-HPC integration as infrastructural pathways so we can compare and steer these choices better.</a:t>
            </a:r>
          </a:p>
          <a:p>
            <a:r>
              <a:rPr lang="en-US"/>
              <a:t/>
            </a:r>
          </a:p>
          <a:p>
            <a:r>
              <a:rPr lang="en-US"/>
              <a:t>But first, we zoom out just a second. </a:t>
            </a:r>
          </a:p>
          <a:p>
            <a:r>
              <a:rPr lang="en-US"/>
              <a:t/>
            </a:r>
          </a:p>
          <a:p>
            <a:r>
              <a:rPr lang="en-US"/>
              <a:t>We see that compute capacity is being treated as a strategic capacity by policymakers across the world.</a:t>
            </a:r>
          </a:p>
          <a:p>
            <a:r>
              <a:rPr lang="en-US"/>
              <a:t/>
            </a:r>
          </a:p>
          <a:p>
            <a:r>
              <a:rPr lang="en-US"/>
              <a:t>Key public programs — e.g., EuroHPC — explicitly frame HPC/quantum capacity as strategic assets. </a:t>
            </a:r>
          </a:p>
          <a:p>
            <a:r>
              <a:rPr lang="en-US"/>
              <a:t/>
            </a:r>
          </a:p>
          <a:p>
            <a:r>
              <a:rPr lang="en-US"/>
              <a:t>That turns architectural choices — like on-prem vs cloud-mediated — into decisions not only about technical and financial outcomes, but also societal ones (resilience, public interest, sovereignty).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That means: Infrastructure is policy by other means. Our move in this project is to analyze this design-as-governance — choices in the Quantum-HPC integration pathway — and compare EU/US cases from large research centers to surface governance implications.</a:t>
            </a:r>
          </a:p>
          <a:p>
            <a:r>
              <a:rPr lang="en-US"/>
              <a:t/>
            </a:r>
          </a:p>
          <a:p>
            <a:r>
              <a:rPr lang="en-US"/>
              <a:t>To achieve this, we apply the theoretical lens of infrastructure studies to Q-HPC. We focus on infrastructural pathways to analyse first exemplary cases - today from the EU and US - to better understand governance implications of these trajectories.</a:t>
            </a:r>
          </a:p>
          <a:p>
            <a:r>
              <a:rPr lang="en-US"/>
              <a:t/>
            </a:r>
          </a:p>
          <a:p>
            <a:r>
              <a:rPr lang="en-US"/>
              <a:t>Our guiding questions for this first exploratory part of our research are: </a:t>
            </a:r>
          </a:p>
          <a:p>
            <a:r>
              <a:rPr lang="en-US"/>
              <a:t>Which integration pathways are stabilizing where -- and why?</a:t>
            </a:r>
          </a:p>
          <a:p>
            <a:r>
              <a:rPr lang="en-US"/>
              <a:t>How do design choices allocate capability, access, and accountability?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use a pragmatic typology, proposed in another paper by Saurabh et al. (2023). </a:t>
            </a:r>
          </a:p>
          <a:p>
            <a:r>
              <a:rPr lang="en-US"/>
              <a:t/>
            </a:r>
          </a:p>
          <a:p>
            <a:r>
              <a:rPr lang="en-US"/>
              <a:t>First, Quantum-in-HPC: QPUs as accelerators inside hybrid workflows; clouds are already piloting this. </a:t>
            </a:r>
          </a:p>
          <a:p>
            <a:r>
              <a:rPr lang="en-US"/>
              <a:t/>
            </a:r>
          </a:p>
          <a:p>
            <a:r>
              <a:rPr lang="en-US"/>
              <a:t>Second, Quantum-about-HPC: quantum as a black-box solver; HPC orchestrates. </a:t>
            </a:r>
          </a:p>
          <a:p>
            <a:r>
              <a:rPr lang="en-US"/>
              <a:t/>
            </a:r>
          </a:p>
          <a:p>
            <a:r>
              <a:rPr lang="en-US"/>
              <a:t>Third, HPC-for-Quantum: HPC as the heavy lifter for quantum R&amp;D and co-design. </a:t>
            </a:r>
          </a:p>
          <a:p>
            <a:r>
              <a:rPr lang="en-US"/>
              <a:t/>
            </a:r>
          </a:p>
          <a:p>
            <a:r>
              <a:rPr lang="en-US"/>
              <a:t>For today’s analysis we focus on the first two because they show clearer integration and governance artifacts now; we park HfQ for a follow-on paper explicitly about co-design and simulation.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looking at our theoretical angle, I will briefly introduce you to infrastructure studies / infrastructural thinking.</a:t>
            </a:r>
          </a:p>
          <a:p>
            <a:r>
              <a:rPr lang="en-US"/>
              <a:t> </a:t>
            </a:r>
          </a:p>
          <a:p>
            <a:r>
              <a:rPr lang="en-US"/>
              <a:t>In infrastructure studies, infrastructure isn’t just a hardware you buy; it’s the ensemble of material systems, standards, interfaces, routines, and institutions that other work depends on and usually takes for granted.</a:t>
            </a:r>
          </a:p>
          <a:p>
            <a:r>
              <a:rPr lang="en-US"/>
              <a:t/>
            </a:r>
          </a:p>
          <a:p>
            <a:r>
              <a:rPr lang="en-US"/>
              <a:t>Some quick perspectives from this field of research, I want to highlight:</a:t>
            </a:r>
          </a:p>
          <a:p>
            <a:r>
              <a:rPr lang="en-US"/>
              <a:t/>
            </a:r>
          </a:p>
          <a:p>
            <a:r>
              <a:rPr lang="en-US"/>
              <a:t>Infrastructuring (practice over product).</a:t>
            </a:r>
          </a:p>
          <a:p>
            <a:r>
              <a:rPr lang="en-US"/>
              <a:t>Infrastructure is made and remade in use—through scheduling rules, documentation, provisioning, calibration, and repair. The focus is not only design-time, but the everyday work that keeps systems usable and coordinates heterogeneous actors. </a:t>
            </a:r>
          </a:p>
          <a:p>
            <a:r>
              <a:rPr lang="en-US"/>
              <a:t/>
            </a:r>
          </a:p>
          <a:p>
            <a:r>
              <a:rPr lang="en-US"/>
              <a:t>Breakdowns reveal infrastructures.</a:t>
            </a:r>
          </a:p>
          <a:p>
            <a:r>
              <a:rPr lang="en-US"/>
              <a:t>We see the politics of infrastructure most clearly where things fail or access is withheld: who controls or restricts access, who can prioritize jobs or users, and who is authorized or able to repair.</a:t>
            </a:r>
          </a:p>
          <a:p>
            <a:r>
              <a:rPr lang="en-US"/>
              <a:t/>
            </a:r>
          </a:p>
          <a:p>
            <a:r>
              <a:rPr lang="en-US"/>
              <a:t>Platformization (who is the infrastructure?).</a:t>
            </a:r>
          </a:p>
          <a:p>
            <a:r>
              <a:rPr lang="en-US"/>
              <a:t>Historically, many infrastructures were publicly owned or governed (utilities, transport). In recent times, private increasingly become infrastructure - in more classical sectors through PPPs, and in the digital sector also as primary actors. This shifts accountability, auditability, and value creation from public authorities to vendors. But this also alters where standards are set, where transparency lives, and who bears certain risks.</a:t>
            </a:r>
          </a:p>
          <a:p>
            <a:r>
              <a:rPr lang="en-US"/>
              <a:t/>
            </a:r>
          </a:p>
          <a:p>
            <a:r>
              <a:rPr lang="en-US"/>
              <a:t>Installed base and path dependence.</a:t>
            </a:r>
          </a:p>
          <a:p>
            <a:r>
              <a:rPr lang="en-US"/>
              <a:t>Infrastructures grow by layering on an installed base; interfaces must “fit” what already exists. [example from quantum - able to speak to APIs, use IP protocols, but also work within established law and institutions,  etc.] </a:t>
            </a:r>
          </a:p>
          <a:p>
            <a:r>
              <a:rPr lang="en-US"/>
              <a:t>Early design choices create lock-ins and switching costs that shape future possibilities. </a:t>
            </a:r>
          </a:p>
          <a:p>
            <a:r>
              <a:rPr lang="en-US"/>
              <a:t/>
            </a:r>
          </a:p>
          <a:p>
            <a:r>
              <a:rPr lang="en-US"/>
              <a:t>(--&gt; For example railways: railways. The now-dominant standard gauge (1435 mm) spread early through investment, rolling stock, depots, bridges, maintenance, and regulation. Regions that adopted different gauges (e.g., Iberian 1668 mm) face persistent interoperability friction: break-of-gauge stations, variable-gauge bogies, special logistics. Even when new high-speed lines standardize, the legacy network—and everything built around it—anchors choices for decades. That’s path dependence driven by the installed base and complementary assets.)</a:t>
            </a:r>
          </a:p>
          <a:p>
            <a:r>
              <a:rPr lang="en-US"/>
              <a:t/>
            </a:r>
          </a:p>
          <a:p>
            <a:r>
              <a:rPr lang="en-US"/>
              <a:t>Maintenance as capacity.</a:t>
            </a:r>
          </a:p>
          <a:p>
            <a:r>
              <a:rPr lang="en-US"/>
              <a:t>Just designing an infrastructure does not immediately bring reliability or availability. It comes from sustained maintenance, monitoring, and continued development. Resilience of infrastructure depends on these capabilities as well.</a:t>
            </a:r>
          </a:p>
          <a:p>
            <a:r>
              <a:rPr lang="en-US"/>
              <a:t/>
            </a:r>
          </a:p>
          <a:p>
            <a:r>
              <a:rPr lang="en-US"/>
              <a:t>Finally, and I see we are seeing this quite well in the quantum-context, infrastructures are justified by collective visions—efficiency, sovereignty, “scientific leadership.” These imaginaries align investments and set the criteria by which infrastructures are judged viable or legitimate.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Infrastructural pathways are the patterned, revisitable sequences of design-and-governance choices through which an infrastructure evolves and stabilizes over time (scholars have traced the evolution of different infrastructures from mobility- to internet-related infrastructures).</a:t>
            </a:r>
          </a:p>
          <a:p>
            <a:r>
              <a:rPr lang="en-US"/>
              <a:t/>
            </a:r>
          </a:p>
          <a:p>
            <a:r>
              <a:rPr lang="en-US"/>
              <a:t>Why this lens helps:</a:t>
            </a:r>
          </a:p>
          <a:p>
            <a:r>
              <a:rPr lang="en-US"/>
              <a:t/>
            </a:r>
          </a:p>
          <a:p>
            <a:r>
              <a:rPr lang="en-US"/>
              <a:t>It names the control points (interfaces, standards, schedulers, telemetry) that determine access, oversight, and accountability.</a:t>
            </a:r>
          </a:p>
          <a:p>
            <a:r>
              <a:rPr lang="en-US"/>
              <a:t/>
            </a:r>
          </a:p>
          <a:p>
            <a:r>
              <a:rPr lang="en-US"/>
              <a:t>It makes lock-ins and switching costs visible early, before they harden.</a:t>
            </a:r>
          </a:p>
          <a:p>
            <a:r>
              <a:rPr lang="en-US"/>
              <a:t/>
            </a:r>
          </a:p>
          <a:p>
            <a:r>
              <a:rPr lang="en-US"/>
              <a:t>It reframes “technical choices” as governance choices, clarifying where public value and resilience actually live.</a:t>
            </a:r>
          </a:p>
          <a:p>
            <a:r>
              <a:rPr lang="en-US"/>
              <a:t/>
            </a:r>
          </a:p>
          <a:p>
            <a:r>
              <a:rPr lang="en-US"/>
              <a:t>At later stages, it can offer actionable levers: standardization requirements, transparency/observability obligations, and procurement clauses tied to maintainability and portability.</a:t>
            </a:r>
          </a:p>
          <a:p>
            <a:r>
              <a:rPr lang="en-US"/>
              <a:t/>
            </a:r>
          </a:p>
          <a:p>
            <a:r>
              <a:rPr lang="en-US"/>
              <a:t>--&gt;</a:t>
            </a:r>
          </a:p>
          <a:p>
            <a:r>
              <a:rPr lang="en-US"/>
              <a:t>With this lens, we can now contrast the two integration pathways we observe.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compare EU and US exemplars [for comparability selecting large-scale research facilities]. </a:t>
            </a:r>
          </a:p>
          <a:p>
            <a:r>
              <a:rPr lang="en-US"/>
              <a:t/>
            </a:r>
          </a:p>
          <a:p>
            <a:r>
              <a:rPr lang="en-US"/>
              <a:t>We look at: (i) Architecture and Integration, how tightly or abstractly are the quantum systems integrated and with which vendors; (ii) what hardware is running with which specs; (iii) what is known about the middle ware (compilers/ IRs/ runtimes); (iv) and then the governance and access regimes.</a:t>
            </a:r>
          </a:p>
          <a:p>
            <a:r>
              <a:rPr lang="en-US"/>
              <a:t/>
            </a:r>
          </a:p>
          <a:p>
            <a:r>
              <a:rPr lang="en-US"/>
              <a:t>The cases cover two EuroHPC centers: (1) LRZ in Munich with its Q-Exa, Germanys first hybrid quantum computer; (2) the JUNIQ, a manufacturer-independent public quantum computing user facility at Jülich Supercomputing Centre; and two US facilities: (1) the Oak Ridge Leadership Computing Facility, which provides access to quantum computing resources via its Quantum Computing User Program (US Department of Energy's); and (2) the US National Energy Research Scientific Computing Center (NERSC) at Berkeley Lab, with their Quantum Computing Access (QCAN) program.</a:t>
            </a:r>
          </a:p>
          <a:p>
            <a:r>
              <a:rPr lang="en-US"/>
              <a:t/>
            </a:r>
          </a:p>
          <a:p>
            <a:r>
              <a:rPr lang="en-US"/>
              <a:t>We coded publicly available data on these on architecture, hardware, and basically software abstraction, and governance/access. </a:t>
            </a:r>
          </a:p>
          <a:p>
            <a:r>
              <a:rPr lang="en-US"/>
              <a:t/>
            </a:r>
          </a:p>
          <a:p>
            <a:r>
              <a:rPr lang="en-US"/>
              <a:t>&gt; The punchline: EU sites (so far) emphasize facility-led integration and scheduler co-design; US sites emphasize platform-mediated breadth and user growth. </a:t>
            </a:r>
          </a:p>
          <a:p>
            <a:r>
              <a:rPr lang="en-US"/>
              <a:t>While I have to say, from left to right, LRZ is heavier focused on investments in QPUs, while Jülich seems to emphasize the platform focus more. Also, QCUP just announced a first co-location, as IQM Radiance quantum computer will be added on-prem.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Decentrally coupled (cloud-mediated)</a:t>
            </a:r>
          </a:p>
          <a:p>
            <a:r>
              <a:rPr lang="en-US"/>
              <a:t>HPC workflows with remote QPUs via cloud/ gateway APIs.</a:t>
            </a:r>
          </a:p>
          <a:p>
            <a:r>
              <a:rPr lang="en-US"/>
              <a:t>Pros: Fast to scale, multi-vendor access, minimal on-site operational burden.</a:t>
            </a:r>
          </a:p>
          <a:p>
            <a:r>
              <a:rPr lang="en-US"/>
              <a:t>Trade-offs: Higher end-to-end latency; APIs/queues/telemetry governed off-site (platform dependence); potential lock-ins.</a:t>
            </a:r>
          </a:p>
          <a:p>
            <a:r>
              <a:rPr lang="en-US"/>
              <a:t/>
            </a:r>
          </a:p>
          <a:p>
            <a:r>
              <a:rPr lang="en-US"/>
              <a:t>Tightly integrated accelerator (co-located / in-node)</a:t>
            </a:r>
          </a:p>
          <a:p>
            <a:r>
              <a:rPr lang="en-US"/>
              <a:t>On-prem QPUs physically tied to supercomputing environment.</a:t>
            </a:r>
          </a:p>
          <a:p>
            <a:r>
              <a:rPr lang="en-US"/>
              <a:t>Pros: Lower latency, deeper scheduler co-design, greater on-site control over interfaces and observability.</a:t>
            </a:r>
          </a:p>
          <a:p>
            <a:r>
              <a:rPr lang="en-US"/>
              <a:t>Trade-offs: Higher facility complexity; sustained calibration/maintenance capacity required.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two pathways, as discussed. </a:t>
            </a:r>
          </a:p>
          <a:p>
            <a:r>
              <a:rPr lang="en-US"/>
              <a:t/>
            </a:r>
          </a:p>
          <a:p>
            <a:r>
              <a:rPr lang="en-US"/>
              <a:t>You may ask: isn’t cloud the only viable path today?</a:t>
            </a:r>
          </a:p>
          <a:p>
            <a:r>
              <a:rPr lang="en-US"/>
              <a:t>- I would argue, yes, a lot of learning happens via cloud breadth. But for regulated or latency-sensitive workloads, on-prem integration will preserve control over interfaces, telemetry, and incident response — that’s a sovereignty and resilience issue, not just performance.</a:t>
            </a:r>
          </a:p>
          <a:p>
            <a:r>
              <a:rPr lang="en-US"/>
              <a:t/>
            </a:r>
          </a:p>
          <a:p>
            <a:r>
              <a:rPr lang="en-US"/>
              <a:t>And of course, the two pathways are not mutually exclusive. Treat them as a portfolio: scale cloud-coupled breadth while maturing targeted on-prem accelerators where it matters.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 Id="rId5"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 Id="rId5" Target="../media/image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 Id="rId5"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 Id="rId5"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 Id="rId5"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 Id="rId5"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 Id="rId5" Target="../media/image7.png" Type="http://schemas.openxmlformats.org/officeDocument/2006/relationships/image"/><Relationship Id="rId6" Target="../embeddings/oleObject1.bin" Type="http://schemas.openxmlformats.org/officeDocument/2006/relationships/oleObjec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 Id="rId5" Target="../media/image8.png" Type="http://schemas.openxmlformats.org/officeDocument/2006/relationships/image"/><Relationship Id="rId6" Target="../embeddings/oleObject2.bin" Type="http://schemas.openxmlformats.org/officeDocument/2006/relationships/oleObjec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 Id="rId4" Target="../media/image5.svg" Type="http://schemas.openxmlformats.org/officeDocument/2006/relationships/image"/><Relationship Id="rId5" Target="../media/image6.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15501885" y="4642849"/>
            <a:ext cx="3931474" cy="7356829"/>
            <a:chOff x="0" y="0"/>
            <a:chExt cx="3995420" cy="7476490"/>
          </a:xfrm>
        </p:grpSpPr>
        <p:sp>
          <p:nvSpPr>
            <p:cNvPr name="Freeform 3" id="3"/>
            <p:cNvSpPr/>
            <p:nvPr/>
          </p:nvSpPr>
          <p:spPr>
            <a:xfrm flipH="false" flipV="false" rot="0">
              <a:off x="0" y="0"/>
              <a:ext cx="3995420" cy="7475220"/>
            </a:xfrm>
            <a:custGeom>
              <a:avLst/>
              <a:gdLst/>
              <a:ahLst/>
              <a:cxnLst/>
              <a:rect r="r" b="b" t="t" l="l"/>
              <a:pathLst>
                <a:path h="7475220" w="3995420">
                  <a:moveTo>
                    <a:pt x="287020" y="6818630"/>
                  </a:moveTo>
                  <a:lnTo>
                    <a:pt x="0" y="6818630"/>
                  </a:lnTo>
                  <a:lnTo>
                    <a:pt x="0" y="742950"/>
                  </a:lnTo>
                  <a:lnTo>
                    <a:pt x="287020" y="742950"/>
                  </a:lnTo>
                  <a:lnTo>
                    <a:pt x="287020" y="6818630"/>
                  </a:lnTo>
                  <a:close/>
                  <a:moveTo>
                    <a:pt x="683260" y="438150"/>
                  </a:moveTo>
                  <a:lnTo>
                    <a:pt x="327660" y="438150"/>
                  </a:lnTo>
                  <a:lnTo>
                    <a:pt x="327660" y="7113270"/>
                  </a:lnTo>
                  <a:lnTo>
                    <a:pt x="683260" y="7113270"/>
                  </a:lnTo>
                  <a:lnTo>
                    <a:pt x="683260" y="438150"/>
                  </a:lnTo>
                  <a:close/>
                  <a:moveTo>
                    <a:pt x="988060" y="0"/>
                  </a:moveTo>
                  <a:lnTo>
                    <a:pt x="796290" y="0"/>
                  </a:lnTo>
                  <a:lnTo>
                    <a:pt x="796290" y="7103110"/>
                  </a:lnTo>
                  <a:lnTo>
                    <a:pt x="988060" y="7103110"/>
                  </a:lnTo>
                  <a:lnTo>
                    <a:pt x="988060" y="0"/>
                  </a:lnTo>
                  <a:close/>
                  <a:moveTo>
                    <a:pt x="3354070" y="6370320"/>
                  </a:moveTo>
                  <a:lnTo>
                    <a:pt x="3641090" y="6370320"/>
                  </a:lnTo>
                  <a:lnTo>
                    <a:pt x="3641090" y="294640"/>
                  </a:lnTo>
                  <a:lnTo>
                    <a:pt x="3354070" y="294640"/>
                  </a:lnTo>
                  <a:lnTo>
                    <a:pt x="3354070" y="6370320"/>
                  </a:lnTo>
                  <a:close/>
                  <a:moveTo>
                    <a:pt x="3708400" y="6404610"/>
                  </a:moveTo>
                  <a:lnTo>
                    <a:pt x="3995420" y="6404610"/>
                  </a:lnTo>
                  <a:lnTo>
                    <a:pt x="3995420" y="1520190"/>
                  </a:lnTo>
                  <a:lnTo>
                    <a:pt x="3708400" y="1520190"/>
                  </a:lnTo>
                  <a:lnTo>
                    <a:pt x="3708400" y="6404610"/>
                  </a:lnTo>
                  <a:close/>
                  <a:moveTo>
                    <a:pt x="2956560" y="6675120"/>
                  </a:moveTo>
                  <a:lnTo>
                    <a:pt x="3312160" y="6675120"/>
                  </a:lnTo>
                  <a:lnTo>
                    <a:pt x="3312160" y="0"/>
                  </a:lnTo>
                  <a:lnTo>
                    <a:pt x="2956560" y="0"/>
                  </a:lnTo>
                  <a:lnTo>
                    <a:pt x="2956560" y="6675120"/>
                  </a:lnTo>
                  <a:close/>
                  <a:moveTo>
                    <a:pt x="2653030" y="7113270"/>
                  </a:moveTo>
                  <a:lnTo>
                    <a:pt x="2844800" y="7113270"/>
                  </a:lnTo>
                  <a:lnTo>
                    <a:pt x="2844800" y="10160"/>
                  </a:lnTo>
                  <a:lnTo>
                    <a:pt x="2653030" y="10160"/>
                  </a:lnTo>
                  <a:lnTo>
                    <a:pt x="2653030" y="7113270"/>
                  </a:lnTo>
                  <a:close/>
                  <a:moveTo>
                    <a:pt x="1264920" y="372110"/>
                  </a:moveTo>
                  <a:lnTo>
                    <a:pt x="1073150" y="372110"/>
                  </a:lnTo>
                  <a:lnTo>
                    <a:pt x="1073150" y="7475220"/>
                  </a:lnTo>
                  <a:lnTo>
                    <a:pt x="1264920" y="7475220"/>
                  </a:lnTo>
                  <a:lnTo>
                    <a:pt x="1264920" y="372110"/>
                  </a:lnTo>
                  <a:close/>
                  <a:moveTo>
                    <a:pt x="2553970" y="148590"/>
                  </a:moveTo>
                  <a:lnTo>
                    <a:pt x="1315720" y="148590"/>
                  </a:lnTo>
                  <a:lnTo>
                    <a:pt x="1315720" y="7251700"/>
                  </a:lnTo>
                  <a:lnTo>
                    <a:pt x="2553970" y="7251700"/>
                  </a:lnTo>
                  <a:lnTo>
                    <a:pt x="2553970" y="148590"/>
                  </a:lnTo>
                  <a:close/>
                </a:path>
              </a:pathLst>
            </a:custGeom>
            <a:blipFill>
              <a:blip r:embed="rId3"/>
              <a:stretch>
                <a:fillRect l="-74729" t="0" r="-74729" b="0"/>
              </a:stretch>
            </a:blipFill>
          </p:spPr>
        </p:sp>
      </p:grpSp>
      <p:sp>
        <p:nvSpPr>
          <p:cNvPr name="TextBox 4" id="4"/>
          <p:cNvSpPr txBox="true"/>
          <p:nvPr/>
        </p:nvSpPr>
        <p:spPr>
          <a:xfrm rot="0">
            <a:off x="1028700" y="3068194"/>
            <a:ext cx="11890789" cy="3587750"/>
          </a:xfrm>
          <a:prstGeom prst="rect">
            <a:avLst/>
          </a:prstGeom>
        </p:spPr>
        <p:txBody>
          <a:bodyPr anchor="t" rtlCol="false" tIns="0" lIns="0" bIns="0" rIns="0">
            <a:spAutoFit/>
          </a:bodyPr>
          <a:lstStyle/>
          <a:p>
            <a:pPr algn="ctr">
              <a:lnSpc>
                <a:spcPts val="6500"/>
              </a:lnSpc>
            </a:pPr>
            <a:r>
              <a:rPr lang="en-US" sz="6500">
                <a:solidFill>
                  <a:srgbClr val="000000"/>
                </a:solidFill>
                <a:latin typeface="Raleway"/>
                <a:ea typeface="Raleway"/>
                <a:cs typeface="Raleway"/>
                <a:sym typeface="Raleway"/>
              </a:rPr>
              <a:t>Pathways for Quantum Infrastructure </a:t>
            </a:r>
          </a:p>
          <a:p>
            <a:pPr algn="ctr">
              <a:lnSpc>
                <a:spcPts val="5000"/>
              </a:lnSpc>
            </a:pPr>
            <a:r>
              <a:rPr lang="en-US" sz="5000" i="true">
                <a:solidFill>
                  <a:srgbClr val="374440"/>
                </a:solidFill>
                <a:latin typeface="Raleway Italics"/>
                <a:ea typeface="Raleway Italics"/>
                <a:cs typeface="Raleway Italics"/>
                <a:sym typeface="Raleway Italics"/>
              </a:rPr>
              <a:t>Governing Quantum-HPC Convergence </a:t>
            </a:r>
          </a:p>
          <a:p>
            <a:pPr algn="ctr">
              <a:lnSpc>
                <a:spcPts val="5843"/>
              </a:lnSpc>
            </a:pPr>
          </a:p>
          <a:p>
            <a:pPr algn="ctr">
              <a:lnSpc>
                <a:spcPts val="3750"/>
              </a:lnSpc>
            </a:pPr>
            <a:r>
              <a:rPr lang="en-US" sz="5000">
                <a:solidFill>
                  <a:srgbClr val="000000"/>
                </a:solidFill>
                <a:latin typeface="Raleway"/>
                <a:ea typeface="Raleway"/>
                <a:cs typeface="Raleway"/>
                <a:sym typeface="Raleway"/>
              </a:rPr>
              <a:t>- Quantum Effects 2025 -</a:t>
            </a:r>
          </a:p>
        </p:txBody>
      </p:sp>
      <p:grpSp>
        <p:nvGrpSpPr>
          <p:cNvPr name="Group 5" id="5"/>
          <p:cNvGrpSpPr/>
          <p:nvPr/>
        </p:nvGrpSpPr>
        <p:grpSpPr>
          <a:xfrm rot="0">
            <a:off x="1028700" y="7160981"/>
            <a:ext cx="2520093" cy="2097319"/>
            <a:chOff x="0" y="0"/>
            <a:chExt cx="3360124" cy="2796425"/>
          </a:xfrm>
        </p:grpSpPr>
        <p:sp>
          <p:nvSpPr>
            <p:cNvPr name="Freeform 6" id="6"/>
            <p:cNvSpPr/>
            <p:nvPr/>
          </p:nvSpPr>
          <p:spPr>
            <a:xfrm flipH="false" flipV="false" rot="0">
              <a:off x="0" y="0"/>
              <a:ext cx="3360124" cy="2768555"/>
            </a:xfrm>
            <a:custGeom>
              <a:avLst/>
              <a:gdLst/>
              <a:ahLst/>
              <a:cxnLst/>
              <a:rect r="r" b="b" t="t" l="l"/>
              <a:pathLst>
                <a:path h="2768555" w="3360124">
                  <a:moveTo>
                    <a:pt x="0" y="0"/>
                  </a:moveTo>
                  <a:lnTo>
                    <a:pt x="3360124" y="0"/>
                  </a:lnTo>
                  <a:lnTo>
                    <a:pt x="3360124" y="2768555"/>
                  </a:lnTo>
                  <a:lnTo>
                    <a:pt x="0" y="2768555"/>
                  </a:lnTo>
                  <a:lnTo>
                    <a:pt x="0" y="0"/>
                  </a:lnTo>
                  <a:close/>
                </a:path>
              </a:pathLst>
            </a:custGeom>
            <a:blipFill>
              <a:blip r:embed="rId4"/>
              <a:stretch>
                <a:fillRect l="0" t="0" r="0" b="-21367"/>
              </a:stretch>
            </a:blipFill>
          </p:spPr>
        </p:sp>
        <p:sp>
          <p:nvSpPr>
            <p:cNvPr name="Freeform 7" id="7"/>
            <p:cNvSpPr/>
            <p:nvPr/>
          </p:nvSpPr>
          <p:spPr>
            <a:xfrm flipH="false" flipV="false" rot="0">
              <a:off x="658891" y="2500582"/>
              <a:ext cx="2701233" cy="295843"/>
            </a:xfrm>
            <a:custGeom>
              <a:avLst/>
              <a:gdLst/>
              <a:ahLst/>
              <a:cxnLst/>
              <a:rect r="r" b="b" t="t" l="l"/>
              <a:pathLst>
                <a:path h="295843" w="2701233">
                  <a:moveTo>
                    <a:pt x="0" y="0"/>
                  </a:moveTo>
                  <a:lnTo>
                    <a:pt x="2701233" y="0"/>
                  </a:lnTo>
                  <a:lnTo>
                    <a:pt x="2701233" y="295843"/>
                  </a:lnTo>
                  <a:lnTo>
                    <a:pt x="0" y="295843"/>
                  </a:lnTo>
                  <a:lnTo>
                    <a:pt x="0" y="0"/>
                  </a:lnTo>
                  <a:close/>
                </a:path>
              </a:pathLst>
            </a:custGeom>
            <a:blipFill>
              <a:blip r:embed="rId5"/>
              <a:stretch>
                <a:fillRect l="0" t="0" r="0" b="0"/>
              </a:stretch>
            </a:blipFill>
          </p:spPr>
        </p:sp>
      </p:grpSp>
      <p:grpSp>
        <p:nvGrpSpPr>
          <p:cNvPr name="Group 8" id="8"/>
          <p:cNvGrpSpPr/>
          <p:nvPr/>
        </p:nvGrpSpPr>
        <p:grpSpPr>
          <a:xfrm rot="-5400000">
            <a:off x="15501885" y="783330"/>
            <a:ext cx="3931474" cy="7356829"/>
            <a:chOff x="0" y="0"/>
            <a:chExt cx="3995420" cy="7476490"/>
          </a:xfrm>
        </p:grpSpPr>
        <p:sp>
          <p:nvSpPr>
            <p:cNvPr name="Freeform 9" id="9"/>
            <p:cNvSpPr/>
            <p:nvPr/>
          </p:nvSpPr>
          <p:spPr>
            <a:xfrm flipH="false" flipV="false" rot="0">
              <a:off x="0" y="0"/>
              <a:ext cx="3995420" cy="7475220"/>
            </a:xfrm>
            <a:custGeom>
              <a:avLst/>
              <a:gdLst/>
              <a:ahLst/>
              <a:cxnLst/>
              <a:rect r="r" b="b" t="t" l="l"/>
              <a:pathLst>
                <a:path h="7475220" w="3995420">
                  <a:moveTo>
                    <a:pt x="287020" y="6818630"/>
                  </a:moveTo>
                  <a:lnTo>
                    <a:pt x="0" y="6818630"/>
                  </a:lnTo>
                  <a:lnTo>
                    <a:pt x="0" y="742950"/>
                  </a:lnTo>
                  <a:lnTo>
                    <a:pt x="287020" y="742950"/>
                  </a:lnTo>
                  <a:lnTo>
                    <a:pt x="287020" y="6818630"/>
                  </a:lnTo>
                  <a:close/>
                  <a:moveTo>
                    <a:pt x="683260" y="438150"/>
                  </a:moveTo>
                  <a:lnTo>
                    <a:pt x="327660" y="438150"/>
                  </a:lnTo>
                  <a:lnTo>
                    <a:pt x="327660" y="7113270"/>
                  </a:lnTo>
                  <a:lnTo>
                    <a:pt x="683260" y="7113270"/>
                  </a:lnTo>
                  <a:lnTo>
                    <a:pt x="683260" y="438150"/>
                  </a:lnTo>
                  <a:close/>
                  <a:moveTo>
                    <a:pt x="988060" y="0"/>
                  </a:moveTo>
                  <a:lnTo>
                    <a:pt x="796290" y="0"/>
                  </a:lnTo>
                  <a:lnTo>
                    <a:pt x="796290" y="7103110"/>
                  </a:lnTo>
                  <a:lnTo>
                    <a:pt x="988060" y="7103110"/>
                  </a:lnTo>
                  <a:lnTo>
                    <a:pt x="988060" y="0"/>
                  </a:lnTo>
                  <a:close/>
                  <a:moveTo>
                    <a:pt x="3354070" y="6370320"/>
                  </a:moveTo>
                  <a:lnTo>
                    <a:pt x="3641090" y="6370320"/>
                  </a:lnTo>
                  <a:lnTo>
                    <a:pt x="3641090" y="294640"/>
                  </a:lnTo>
                  <a:lnTo>
                    <a:pt x="3354070" y="294640"/>
                  </a:lnTo>
                  <a:lnTo>
                    <a:pt x="3354070" y="6370320"/>
                  </a:lnTo>
                  <a:close/>
                  <a:moveTo>
                    <a:pt x="3708400" y="6404610"/>
                  </a:moveTo>
                  <a:lnTo>
                    <a:pt x="3995420" y="6404610"/>
                  </a:lnTo>
                  <a:lnTo>
                    <a:pt x="3995420" y="1520190"/>
                  </a:lnTo>
                  <a:lnTo>
                    <a:pt x="3708400" y="1520190"/>
                  </a:lnTo>
                  <a:lnTo>
                    <a:pt x="3708400" y="6404610"/>
                  </a:lnTo>
                  <a:close/>
                  <a:moveTo>
                    <a:pt x="2956560" y="6675120"/>
                  </a:moveTo>
                  <a:lnTo>
                    <a:pt x="3312160" y="6675120"/>
                  </a:lnTo>
                  <a:lnTo>
                    <a:pt x="3312160" y="0"/>
                  </a:lnTo>
                  <a:lnTo>
                    <a:pt x="2956560" y="0"/>
                  </a:lnTo>
                  <a:lnTo>
                    <a:pt x="2956560" y="6675120"/>
                  </a:lnTo>
                  <a:close/>
                  <a:moveTo>
                    <a:pt x="2653030" y="7113270"/>
                  </a:moveTo>
                  <a:lnTo>
                    <a:pt x="2844800" y="7113270"/>
                  </a:lnTo>
                  <a:lnTo>
                    <a:pt x="2844800" y="10160"/>
                  </a:lnTo>
                  <a:lnTo>
                    <a:pt x="2653030" y="10160"/>
                  </a:lnTo>
                  <a:lnTo>
                    <a:pt x="2653030" y="7113270"/>
                  </a:lnTo>
                  <a:close/>
                  <a:moveTo>
                    <a:pt x="1264920" y="372110"/>
                  </a:moveTo>
                  <a:lnTo>
                    <a:pt x="1073150" y="372110"/>
                  </a:lnTo>
                  <a:lnTo>
                    <a:pt x="1073150" y="7475220"/>
                  </a:lnTo>
                  <a:lnTo>
                    <a:pt x="1264920" y="7475220"/>
                  </a:lnTo>
                  <a:lnTo>
                    <a:pt x="1264920" y="372110"/>
                  </a:lnTo>
                  <a:close/>
                  <a:moveTo>
                    <a:pt x="2553970" y="148590"/>
                  </a:moveTo>
                  <a:lnTo>
                    <a:pt x="1315720" y="148590"/>
                  </a:lnTo>
                  <a:lnTo>
                    <a:pt x="1315720" y="7251700"/>
                  </a:lnTo>
                  <a:lnTo>
                    <a:pt x="2553970" y="7251700"/>
                  </a:lnTo>
                  <a:lnTo>
                    <a:pt x="2553970" y="148590"/>
                  </a:lnTo>
                  <a:close/>
                </a:path>
              </a:pathLst>
            </a:custGeom>
            <a:blipFill>
              <a:blip r:embed="rId3"/>
              <a:stretch>
                <a:fillRect l="-74729" t="0" r="-74729" b="0"/>
              </a:stretch>
            </a:blipFill>
          </p:spPr>
        </p:sp>
      </p:grpSp>
      <p:grpSp>
        <p:nvGrpSpPr>
          <p:cNvPr name="Group 10" id="10"/>
          <p:cNvGrpSpPr/>
          <p:nvPr/>
        </p:nvGrpSpPr>
        <p:grpSpPr>
          <a:xfrm rot="-5400000">
            <a:off x="15501885" y="-3148144"/>
            <a:ext cx="3931474" cy="7356829"/>
            <a:chOff x="0" y="0"/>
            <a:chExt cx="3995420" cy="7476490"/>
          </a:xfrm>
        </p:grpSpPr>
        <p:sp>
          <p:nvSpPr>
            <p:cNvPr name="Freeform 11" id="11"/>
            <p:cNvSpPr/>
            <p:nvPr/>
          </p:nvSpPr>
          <p:spPr>
            <a:xfrm flipH="false" flipV="false" rot="0">
              <a:off x="0" y="0"/>
              <a:ext cx="3995420" cy="7475220"/>
            </a:xfrm>
            <a:custGeom>
              <a:avLst/>
              <a:gdLst/>
              <a:ahLst/>
              <a:cxnLst/>
              <a:rect r="r" b="b" t="t" l="l"/>
              <a:pathLst>
                <a:path h="7475220" w="3995420">
                  <a:moveTo>
                    <a:pt x="287020" y="6818630"/>
                  </a:moveTo>
                  <a:lnTo>
                    <a:pt x="0" y="6818630"/>
                  </a:lnTo>
                  <a:lnTo>
                    <a:pt x="0" y="742950"/>
                  </a:lnTo>
                  <a:lnTo>
                    <a:pt x="287020" y="742950"/>
                  </a:lnTo>
                  <a:lnTo>
                    <a:pt x="287020" y="6818630"/>
                  </a:lnTo>
                  <a:close/>
                  <a:moveTo>
                    <a:pt x="683260" y="438150"/>
                  </a:moveTo>
                  <a:lnTo>
                    <a:pt x="327660" y="438150"/>
                  </a:lnTo>
                  <a:lnTo>
                    <a:pt x="327660" y="7113270"/>
                  </a:lnTo>
                  <a:lnTo>
                    <a:pt x="683260" y="7113270"/>
                  </a:lnTo>
                  <a:lnTo>
                    <a:pt x="683260" y="438150"/>
                  </a:lnTo>
                  <a:close/>
                  <a:moveTo>
                    <a:pt x="988060" y="0"/>
                  </a:moveTo>
                  <a:lnTo>
                    <a:pt x="796290" y="0"/>
                  </a:lnTo>
                  <a:lnTo>
                    <a:pt x="796290" y="7103110"/>
                  </a:lnTo>
                  <a:lnTo>
                    <a:pt x="988060" y="7103110"/>
                  </a:lnTo>
                  <a:lnTo>
                    <a:pt x="988060" y="0"/>
                  </a:lnTo>
                  <a:close/>
                  <a:moveTo>
                    <a:pt x="3354070" y="6370320"/>
                  </a:moveTo>
                  <a:lnTo>
                    <a:pt x="3641090" y="6370320"/>
                  </a:lnTo>
                  <a:lnTo>
                    <a:pt x="3641090" y="294640"/>
                  </a:lnTo>
                  <a:lnTo>
                    <a:pt x="3354070" y="294640"/>
                  </a:lnTo>
                  <a:lnTo>
                    <a:pt x="3354070" y="6370320"/>
                  </a:lnTo>
                  <a:close/>
                  <a:moveTo>
                    <a:pt x="3708400" y="6404610"/>
                  </a:moveTo>
                  <a:lnTo>
                    <a:pt x="3995420" y="6404610"/>
                  </a:lnTo>
                  <a:lnTo>
                    <a:pt x="3995420" y="1520190"/>
                  </a:lnTo>
                  <a:lnTo>
                    <a:pt x="3708400" y="1520190"/>
                  </a:lnTo>
                  <a:lnTo>
                    <a:pt x="3708400" y="6404610"/>
                  </a:lnTo>
                  <a:close/>
                  <a:moveTo>
                    <a:pt x="2956560" y="6675120"/>
                  </a:moveTo>
                  <a:lnTo>
                    <a:pt x="3312160" y="6675120"/>
                  </a:lnTo>
                  <a:lnTo>
                    <a:pt x="3312160" y="0"/>
                  </a:lnTo>
                  <a:lnTo>
                    <a:pt x="2956560" y="0"/>
                  </a:lnTo>
                  <a:lnTo>
                    <a:pt x="2956560" y="6675120"/>
                  </a:lnTo>
                  <a:close/>
                  <a:moveTo>
                    <a:pt x="2653030" y="7113270"/>
                  </a:moveTo>
                  <a:lnTo>
                    <a:pt x="2844800" y="7113270"/>
                  </a:lnTo>
                  <a:lnTo>
                    <a:pt x="2844800" y="10160"/>
                  </a:lnTo>
                  <a:lnTo>
                    <a:pt x="2653030" y="10160"/>
                  </a:lnTo>
                  <a:lnTo>
                    <a:pt x="2653030" y="7113270"/>
                  </a:lnTo>
                  <a:close/>
                  <a:moveTo>
                    <a:pt x="1264920" y="372110"/>
                  </a:moveTo>
                  <a:lnTo>
                    <a:pt x="1073150" y="372110"/>
                  </a:lnTo>
                  <a:lnTo>
                    <a:pt x="1073150" y="7475220"/>
                  </a:lnTo>
                  <a:lnTo>
                    <a:pt x="1264920" y="7475220"/>
                  </a:lnTo>
                  <a:lnTo>
                    <a:pt x="1264920" y="372110"/>
                  </a:lnTo>
                  <a:close/>
                  <a:moveTo>
                    <a:pt x="2553970" y="148590"/>
                  </a:moveTo>
                  <a:lnTo>
                    <a:pt x="1315720" y="148590"/>
                  </a:lnTo>
                  <a:lnTo>
                    <a:pt x="1315720" y="7251700"/>
                  </a:lnTo>
                  <a:lnTo>
                    <a:pt x="2553970" y="7251700"/>
                  </a:lnTo>
                  <a:lnTo>
                    <a:pt x="2553970" y="148590"/>
                  </a:lnTo>
                  <a:close/>
                </a:path>
              </a:pathLst>
            </a:custGeom>
            <a:blipFill>
              <a:blip r:embed="rId3"/>
              <a:stretch>
                <a:fillRect l="-74729" t="0" r="-74729" b="0"/>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E9EBE6">
                <a:alpha val="100000"/>
              </a:srgbClr>
            </a:gs>
            <a:gs pos="50000">
              <a:srgbClr val="FFFFFF">
                <a:alpha val="100000"/>
              </a:srgbClr>
            </a:gs>
            <a:gs pos="100000">
              <a:srgbClr val="E9EBE6">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13870614"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a:ln cap="sq">
            <a:noFill/>
            <a:prstDash val="solid"/>
            <a:miter/>
          </a:ln>
        </p:spPr>
      </p:sp>
      <p:grpSp>
        <p:nvGrpSpPr>
          <p:cNvPr name="Group 3" id="3"/>
          <p:cNvGrpSpPr/>
          <p:nvPr/>
        </p:nvGrpSpPr>
        <p:grpSpPr>
          <a:xfrm rot="0">
            <a:off x="16029062" y="-161257"/>
            <a:ext cx="5668114" cy="10606545"/>
            <a:chOff x="0" y="0"/>
            <a:chExt cx="3995420" cy="7476490"/>
          </a:xfrm>
        </p:grpSpPr>
        <p:sp>
          <p:nvSpPr>
            <p:cNvPr name="Freeform 4" id="4"/>
            <p:cNvSpPr/>
            <p:nvPr/>
          </p:nvSpPr>
          <p:spPr>
            <a:xfrm flipH="false" flipV="false" rot="0">
              <a:off x="0" y="0"/>
              <a:ext cx="3995420" cy="7475220"/>
            </a:xfrm>
            <a:custGeom>
              <a:avLst/>
              <a:gdLst/>
              <a:ahLst/>
              <a:cxnLst/>
              <a:rect r="r" b="b" t="t" l="l"/>
              <a:pathLst>
                <a:path h="7475220" w="3995420">
                  <a:moveTo>
                    <a:pt x="287020" y="6818630"/>
                  </a:moveTo>
                  <a:lnTo>
                    <a:pt x="0" y="6818630"/>
                  </a:lnTo>
                  <a:lnTo>
                    <a:pt x="0" y="742950"/>
                  </a:lnTo>
                  <a:lnTo>
                    <a:pt x="287020" y="742950"/>
                  </a:lnTo>
                  <a:lnTo>
                    <a:pt x="287020" y="6818630"/>
                  </a:lnTo>
                  <a:close/>
                  <a:moveTo>
                    <a:pt x="683260" y="438150"/>
                  </a:moveTo>
                  <a:lnTo>
                    <a:pt x="327660" y="438150"/>
                  </a:lnTo>
                  <a:lnTo>
                    <a:pt x="327660" y="7113270"/>
                  </a:lnTo>
                  <a:lnTo>
                    <a:pt x="683260" y="7113270"/>
                  </a:lnTo>
                  <a:lnTo>
                    <a:pt x="683260" y="438150"/>
                  </a:lnTo>
                  <a:close/>
                  <a:moveTo>
                    <a:pt x="988060" y="0"/>
                  </a:moveTo>
                  <a:lnTo>
                    <a:pt x="796290" y="0"/>
                  </a:lnTo>
                  <a:lnTo>
                    <a:pt x="796290" y="7103110"/>
                  </a:lnTo>
                  <a:lnTo>
                    <a:pt x="988060" y="7103110"/>
                  </a:lnTo>
                  <a:lnTo>
                    <a:pt x="988060" y="0"/>
                  </a:lnTo>
                  <a:close/>
                  <a:moveTo>
                    <a:pt x="3354070" y="6370320"/>
                  </a:moveTo>
                  <a:lnTo>
                    <a:pt x="3641090" y="6370320"/>
                  </a:lnTo>
                  <a:lnTo>
                    <a:pt x="3641090" y="294640"/>
                  </a:lnTo>
                  <a:lnTo>
                    <a:pt x="3354070" y="294640"/>
                  </a:lnTo>
                  <a:lnTo>
                    <a:pt x="3354070" y="6370320"/>
                  </a:lnTo>
                  <a:close/>
                  <a:moveTo>
                    <a:pt x="3708400" y="6404610"/>
                  </a:moveTo>
                  <a:lnTo>
                    <a:pt x="3995420" y="6404610"/>
                  </a:lnTo>
                  <a:lnTo>
                    <a:pt x="3995420" y="1520190"/>
                  </a:lnTo>
                  <a:lnTo>
                    <a:pt x="3708400" y="1520190"/>
                  </a:lnTo>
                  <a:lnTo>
                    <a:pt x="3708400" y="6404610"/>
                  </a:lnTo>
                  <a:close/>
                  <a:moveTo>
                    <a:pt x="2956560" y="6675120"/>
                  </a:moveTo>
                  <a:lnTo>
                    <a:pt x="3312160" y="6675120"/>
                  </a:lnTo>
                  <a:lnTo>
                    <a:pt x="3312160" y="0"/>
                  </a:lnTo>
                  <a:lnTo>
                    <a:pt x="2956560" y="0"/>
                  </a:lnTo>
                  <a:lnTo>
                    <a:pt x="2956560" y="6675120"/>
                  </a:lnTo>
                  <a:close/>
                  <a:moveTo>
                    <a:pt x="2653030" y="7113270"/>
                  </a:moveTo>
                  <a:lnTo>
                    <a:pt x="2844800" y="7113270"/>
                  </a:lnTo>
                  <a:lnTo>
                    <a:pt x="2844800" y="10160"/>
                  </a:lnTo>
                  <a:lnTo>
                    <a:pt x="2653030" y="10160"/>
                  </a:lnTo>
                  <a:lnTo>
                    <a:pt x="2653030" y="7113270"/>
                  </a:lnTo>
                  <a:close/>
                  <a:moveTo>
                    <a:pt x="1264920" y="372110"/>
                  </a:moveTo>
                  <a:lnTo>
                    <a:pt x="1073150" y="372110"/>
                  </a:lnTo>
                  <a:lnTo>
                    <a:pt x="1073150" y="7475220"/>
                  </a:lnTo>
                  <a:lnTo>
                    <a:pt x="1264920" y="7475220"/>
                  </a:lnTo>
                  <a:lnTo>
                    <a:pt x="1264920" y="372110"/>
                  </a:lnTo>
                  <a:close/>
                  <a:moveTo>
                    <a:pt x="2553970" y="148590"/>
                  </a:moveTo>
                  <a:lnTo>
                    <a:pt x="1315720" y="148590"/>
                  </a:lnTo>
                  <a:lnTo>
                    <a:pt x="1315720" y="7251700"/>
                  </a:lnTo>
                  <a:lnTo>
                    <a:pt x="2553970" y="7251700"/>
                  </a:lnTo>
                  <a:lnTo>
                    <a:pt x="2553970" y="148590"/>
                  </a:lnTo>
                  <a:close/>
                </a:path>
              </a:pathLst>
            </a:custGeom>
            <a:blipFill>
              <a:blip r:embed="rId5"/>
              <a:stretch>
                <a:fillRect l="-74881" t="0" r="-74881" b="0"/>
              </a:stretch>
            </a:blipFill>
          </p:spPr>
        </p:sp>
      </p:grpSp>
      <p:sp>
        <p:nvSpPr>
          <p:cNvPr name="TextBox 5" id="5"/>
          <p:cNvSpPr txBox="true"/>
          <p:nvPr/>
        </p:nvSpPr>
        <p:spPr>
          <a:xfrm rot="0">
            <a:off x="1028700" y="1497957"/>
            <a:ext cx="13983273" cy="1562100"/>
          </a:xfrm>
          <a:prstGeom prst="rect">
            <a:avLst/>
          </a:prstGeom>
        </p:spPr>
        <p:txBody>
          <a:bodyPr anchor="t" rtlCol="false" tIns="0" lIns="0" bIns="0" rIns="0">
            <a:spAutoFit/>
          </a:bodyPr>
          <a:lstStyle/>
          <a:p>
            <a:pPr algn="l">
              <a:lnSpc>
                <a:spcPts val="6152"/>
              </a:lnSpc>
            </a:pPr>
            <a:r>
              <a:rPr lang="en-US" sz="5127">
                <a:solidFill>
                  <a:srgbClr val="374440"/>
                </a:solidFill>
                <a:latin typeface="League Spartan"/>
                <a:ea typeface="League Spartan"/>
                <a:cs typeface="League Spartan"/>
                <a:sym typeface="League Spartan"/>
              </a:rPr>
              <a:t>WHAT THIS TELLS US ABOUT INFRASTRUCTURING GOVERNANCE</a:t>
            </a:r>
          </a:p>
        </p:txBody>
      </p:sp>
      <p:sp>
        <p:nvSpPr>
          <p:cNvPr name="TextBox 6" id="6"/>
          <p:cNvSpPr txBox="true"/>
          <p:nvPr/>
        </p:nvSpPr>
        <p:spPr>
          <a:xfrm rot="0">
            <a:off x="1028700" y="3622703"/>
            <a:ext cx="12434627" cy="4650740"/>
          </a:xfrm>
          <a:prstGeom prst="rect">
            <a:avLst/>
          </a:prstGeom>
        </p:spPr>
        <p:txBody>
          <a:bodyPr anchor="t" rtlCol="false" tIns="0" lIns="0" bIns="0" rIns="0">
            <a:spAutoFit/>
          </a:bodyPr>
          <a:lstStyle/>
          <a:p>
            <a:pPr algn="just">
              <a:lnSpc>
                <a:spcPts val="3079"/>
              </a:lnSpc>
            </a:pPr>
            <a:r>
              <a:rPr lang="en-US" sz="2199" b="true">
                <a:solidFill>
                  <a:srgbClr val="374440"/>
                </a:solidFill>
                <a:latin typeface="Canva Sans Bold"/>
                <a:ea typeface="Canva Sans Bold"/>
                <a:cs typeface="Canva Sans Bold"/>
                <a:sym typeface="Canva Sans Bold"/>
              </a:rPr>
              <a:t>Design choices = governance levers</a:t>
            </a:r>
          </a:p>
          <a:p>
            <a:pPr algn="just" marL="949956" indent="-316652" lvl="2">
              <a:lnSpc>
                <a:spcPts val="3079"/>
              </a:lnSpc>
              <a:buFont typeface="Arial"/>
              <a:buChar char="⚬"/>
            </a:pPr>
            <a:r>
              <a:rPr lang="en-US" sz="2199">
                <a:solidFill>
                  <a:srgbClr val="374440"/>
                </a:solidFill>
                <a:latin typeface="Canva Sans"/>
                <a:ea typeface="Canva Sans"/>
                <a:cs typeface="Canva Sans"/>
                <a:sym typeface="Canva Sans"/>
              </a:rPr>
              <a:t>APIs/IRs decide portability and who can optimize at which layer.</a:t>
            </a:r>
          </a:p>
          <a:p>
            <a:pPr algn="just" marL="949956" indent="-316652" lvl="2">
              <a:lnSpc>
                <a:spcPts val="3079"/>
              </a:lnSpc>
              <a:buFont typeface="Arial"/>
              <a:buChar char="⚬"/>
            </a:pPr>
            <a:r>
              <a:rPr lang="en-US" sz="2199">
                <a:solidFill>
                  <a:srgbClr val="374440"/>
                </a:solidFill>
                <a:latin typeface="Canva Sans"/>
                <a:ea typeface="Canva Sans"/>
                <a:cs typeface="Canva Sans"/>
                <a:sym typeface="Canva Sans"/>
              </a:rPr>
              <a:t>Schedulers/queues allocate priority and observability.</a:t>
            </a:r>
          </a:p>
          <a:p>
            <a:pPr algn="just" marL="949956" indent="-316652" lvl="2">
              <a:lnSpc>
                <a:spcPts val="3079"/>
              </a:lnSpc>
              <a:buFont typeface="Arial"/>
              <a:buChar char="⚬"/>
            </a:pPr>
            <a:r>
              <a:rPr lang="en-US" sz="2199">
                <a:solidFill>
                  <a:srgbClr val="374440"/>
                </a:solidFill>
                <a:latin typeface="Canva Sans"/>
                <a:ea typeface="Canva Sans"/>
                <a:cs typeface="Canva Sans"/>
                <a:sym typeface="Canva Sans"/>
              </a:rPr>
              <a:t>Facility ops (calibration/drift management) determine effective access (EDT).</a:t>
            </a:r>
          </a:p>
          <a:p>
            <a:pPr algn="just" marL="949956" indent="-316652" lvl="2">
              <a:lnSpc>
                <a:spcPts val="3079"/>
              </a:lnSpc>
              <a:buFont typeface="Arial"/>
              <a:buChar char="⚬"/>
            </a:pPr>
            <a:r>
              <a:rPr lang="en-US" sz="2199">
                <a:solidFill>
                  <a:srgbClr val="374440"/>
                </a:solidFill>
                <a:latin typeface="Canva Sans"/>
                <a:ea typeface="Canva Sans"/>
                <a:cs typeface="Canva Sans"/>
                <a:sym typeface="Canva Sans"/>
              </a:rPr>
              <a:t>DC pathways concentrate these levers in platforms; TIA pathways keep more levers on-site.</a:t>
            </a:r>
          </a:p>
          <a:p>
            <a:pPr algn="just">
              <a:lnSpc>
                <a:spcPts val="3079"/>
              </a:lnSpc>
            </a:pPr>
          </a:p>
          <a:p>
            <a:pPr algn="just">
              <a:lnSpc>
                <a:spcPts val="3079"/>
              </a:lnSpc>
            </a:pPr>
            <a:r>
              <a:rPr lang="en-US" sz="2199" b="true">
                <a:solidFill>
                  <a:srgbClr val="374440"/>
                </a:solidFill>
                <a:latin typeface="Canva Sans Bold"/>
                <a:ea typeface="Canva Sans Bold"/>
                <a:cs typeface="Canva Sans Bold"/>
                <a:sym typeface="Canva Sans Bold"/>
              </a:rPr>
              <a:t>Lock-ins are already forming, but still revisitable</a:t>
            </a:r>
          </a:p>
          <a:p>
            <a:pPr algn="just" marL="949956" indent="-316652" lvl="2">
              <a:lnSpc>
                <a:spcPts val="3079"/>
              </a:lnSpc>
              <a:buFont typeface="Arial"/>
              <a:buChar char="⚬"/>
            </a:pPr>
            <a:r>
              <a:rPr lang="en-US" sz="2199">
                <a:solidFill>
                  <a:srgbClr val="374440"/>
                </a:solidFill>
                <a:latin typeface="Canva Sans"/>
                <a:ea typeface="Canva Sans"/>
                <a:cs typeface="Canva Sans"/>
                <a:sym typeface="Canva Sans"/>
              </a:rPr>
              <a:t>Toolchain habits (Qiskit/CUDA-Q), contract terms, and user onboarding create soft lock-ins.</a:t>
            </a:r>
          </a:p>
          <a:p>
            <a:pPr algn="just" marL="949956" indent="-316652" lvl="2">
              <a:lnSpc>
                <a:spcPts val="3079"/>
              </a:lnSpc>
              <a:buFont typeface="Arial"/>
              <a:buChar char="⚬"/>
            </a:pPr>
            <a:r>
              <a:rPr lang="en-US" sz="2199">
                <a:solidFill>
                  <a:srgbClr val="374440"/>
                </a:solidFill>
                <a:latin typeface="Canva Sans"/>
                <a:ea typeface="Canva Sans"/>
                <a:cs typeface="Canva Sans"/>
                <a:sym typeface="Canva Sans"/>
              </a:rPr>
              <a:t>Early scheduler primitives and IR convergence can reduce switching costs later.</a:t>
            </a:r>
          </a:p>
          <a:p>
            <a:pPr algn="just">
              <a:lnSpc>
                <a:spcPts val="2939"/>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E9EBE6">
                <a:alpha val="100000"/>
              </a:srgbClr>
            </a:gs>
            <a:gs pos="50000">
              <a:srgbClr val="FFFFFF">
                <a:alpha val="100000"/>
              </a:srgbClr>
            </a:gs>
            <a:gs pos="100000">
              <a:srgbClr val="E9EBE6">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13870614"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TextBox 3" id="3"/>
          <p:cNvSpPr txBox="true"/>
          <p:nvPr/>
        </p:nvSpPr>
        <p:spPr>
          <a:xfrm rot="0">
            <a:off x="1018708" y="2198344"/>
            <a:ext cx="13993265" cy="6920231"/>
          </a:xfrm>
          <a:prstGeom prst="rect">
            <a:avLst/>
          </a:prstGeom>
        </p:spPr>
        <p:txBody>
          <a:bodyPr anchor="t" rtlCol="false" tIns="0" lIns="0" bIns="0" rIns="0">
            <a:spAutoFit/>
          </a:bodyPr>
          <a:lstStyle/>
          <a:p>
            <a:pPr algn="just">
              <a:lnSpc>
                <a:spcPts val="3919"/>
              </a:lnSpc>
            </a:pPr>
            <a:r>
              <a:rPr lang="en-US" sz="2799" b="true">
                <a:solidFill>
                  <a:srgbClr val="374440"/>
                </a:solidFill>
                <a:latin typeface="Canva Sans Bold"/>
                <a:ea typeface="Canva Sans Bold"/>
                <a:cs typeface="Canva Sans Bold"/>
                <a:sym typeface="Canva Sans Bold"/>
              </a:rPr>
              <a:t>Q-HPC is currently a portfolio of pathways, not a race to one architecture</a:t>
            </a:r>
          </a:p>
          <a:p>
            <a:pPr algn="just" marL="604515" indent="-302257" lvl="1">
              <a:lnSpc>
                <a:spcPts val="3919"/>
              </a:lnSpc>
              <a:buFont typeface="Arial"/>
              <a:buChar char="•"/>
            </a:pPr>
            <a:r>
              <a:rPr lang="en-US" sz="2799">
                <a:solidFill>
                  <a:srgbClr val="374440"/>
                </a:solidFill>
                <a:latin typeface="Canva Sans"/>
                <a:ea typeface="Canva Sans"/>
                <a:cs typeface="Canva Sans"/>
                <a:sym typeface="Canva Sans"/>
              </a:rPr>
              <a:t>LRZ and (parts of) JUNIQ show tightly integrated accelerators (</a:t>
            </a:r>
            <a:r>
              <a:rPr lang="en-US" sz="2799">
                <a:solidFill>
                  <a:srgbClr val="374440"/>
                </a:solidFill>
                <a:latin typeface="Canva Sans"/>
                <a:ea typeface="Canva Sans"/>
                <a:cs typeface="Canva Sans"/>
                <a:sym typeface="Canva Sans"/>
              </a:rPr>
              <a:t>TIA) can work where facility ops + scheduler co-design exist.</a:t>
            </a:r>
          </a:p>
          <a:p>
            <a:pPr algn="just" marL="604515" indent="-302257" lvl="1">
              <a:lnSpc>
                <a:spcPts val="3919"/>
              </a:lnSpc>
              <a:buFont typeface="Arial"/>
              <a:buChar char="•"/>
            </a:pPr>
            <a:r>
              <a:rPr lang="en-US" sz="2799">
                <a:solidFill>
                  <a:srgbClr val="374440"/>
                </a:solidFill>
                <a:latin typeface="Canva Sans"/>
                <a:ea typeface="Canva Sans"/>
                <a:cs typeface="Canva Sans"/>
                <a:sym typeface="Canva Sans"/>
              </a:rPr>
              <a:t>NERSC and QCUP show decentral cloud coupling (DC) scales access fast, but outsources key levers (APIs, queues, observability).</a:t>
            </a:r>
          </a:p>
          <a:p>
            <a:pPr algn="just" marL="1209029" indent="-403010" lvl="2">
              <a:lnSpc>
                <a:spcPts val="3919"/>
              </a:lnSpc>
              <a:buFont typeface="Arial"/>
              <a:buChar char="⚬"/>
            </a:pPr>
            <a:r>
              <a:rPr lang="en-US" b="true" sz="2799" i="true">
                <a:solidFill>
                  <a:srgbClr val="374440"/>
                </a:solidFill>
                <a:latin typeface="Canva Sans Bold Italics"/>
                <a:ea typeface="Canva Sans Bold Italics"/>
                <a:cs typeface="Canva Sans Bold Italics"/>
                <a:sym typeface="Canva Sans Bold Italics"/>
              </a:rPr>
              <a:t>Governance perspective</a:t>
            </a:r>
            <a:r>
              <a:rPr lang="en-US" sz="2799">
                <a:solidFill>
                  <a:srgbClr val="374440"/>
                </a:solidFill>
                <a:latin typeface="Canva Sans"/>
                <a:ea typeface="Canva Sans"/>
                <a:cs typeface="Canva Sans"/>
                <a:sym typeface="Canva Sans"/>
              </a:rPr>
              <a:t>: treat DC and TIA as complements with different value propositions.</a:t>
            </a:r>
          </a:p>
          <a:p>
            <a:pPr algn="just">
              <a:lnSpc>
                <a:spcPts val="3919"/>
              </a:lnSpc>
            </a:pPr>
          </a:p>
          <a:p>
            <a:pPr algn="just">
              <a:lnSpc>
                <a:spcPts val="3919"/>
              </a:lnSpc>
            </a:pPr>
            <a:r>
              <a:rPr lang="en-US" sz="2799" b="true">
                <a:solidFill>
                  <a:srgbClr val="7BBAC1"/>
                </a:solidFill>
                <a:latin typeface="Canva Sans Bold"/>
                <a:ea typeface="Canva Sans Bold"/>
                <a:cs typeface="Canva Sans Bold"/>
                <a:sym typeface="Canva Sans Bold"/>
              </a:rPr>
              <a:t>Comparative value EU ↔ US</a:t>
            </a:r>
          </a:p>
          <a:p>
            <a:pPr algn="just" marL="604515" indent="-302257" lvl="1">
              <a:lnSpc>
                <a:spcPts val="3919"/>
              </a:lnSpc>
              <a:buFont typeface="Arial"/>
              <a:buChar char="•"/>
            </a:pPr>
            <a:r>
              <a:rPr lang="en-US" sz="2799">
                <a:solidFill>
                  <a:srgbClr val="7BBAC1"/>
                </a:solidFill>
                <a:latin typeface="Canva Sans"/>
                <a:ea typeface="Canva Sans"/>
                <a:cs typeface="Canva Sans"/>
                <a:sym typeface="Canva Sans"/>
              </a:rPr>
              <a:t>EU strength: facility-led TIA pilots (LRZ, JUNIQ via EURO-Q-Exa) → sovereignty + deeper scheduler co-design.</a:t>
            </a:r>
          </a:p>
          <a:p>
            <a:pPr algn="just" marL="604515" indent="-302257" lvl="1">
              <a:lnSpc>
                <a:spcPts val="3919"/>
              </a:lnSpc>
              <a:buFont typeface="Arial"/>
              <a:buChar char="•"/>
            </a:pPr>
            <a:r>
              <a:rPr lang="en-US" sz="2799">
                <a:solidFill>
                  <a:srgbClr val="7BBAC1"/>
                </a:solidFill>
                <a:latin typeface="Canva Sans"/>
                <a:ea typeface="Canva Sans"/>
                <a:cs typeface="Canva Sans"/>
                <a:sym typeface="Canva Sans"/>
              </a:rPr>
              <a:t>U</a:t>
            </a:r>
            <a:r>
              <a:rPr lang="en-US" sz="2799">
                <a:solidFill>
                  <a:srgbClr val="7BBAC1"/>
                </a:solidFill>
                <a:latin typeface="Canva Sans"/>
                <a:ea typeface="Canva Sans"/>
                <a:cs typeface="Canva Sans"/>
                <a:sym typeface="Canva Sans"/>
              </a:rPr>
              <a:t>S strength: breadth/throughput via DC (QCUP, NERSC) → rapid experimentation and user growth </a:t>
            </a:r>
          </a:p>
          <a:p>
            <a:pPr algn="just">
              <a:lnSpc>
                <a:spcPts val="3919"/>
              </a:lnSpc>
            </a:pPr>
          </a:p>
        </p:txBody>
      </p:sp>
      <p:sp>
        <p:nvSpPr>
          <p:cNvPr name="TextBox 4" id="4"/>
          <p:cNvSpPr txBox="true"/>
          <p:nvPr/>
        </p:nvSpPr>
        <p:spPr>
          <a:xfrm rot="0">
            <a:off x="1028700" y="1028700"/>
            <a:ext cx="13983273" cy="781050"/>
          </a:xfrm>
          <a:prstGeom prst="rect">
            <a:avLst/>
          </a:prstGeom>
        </p:spPr>
        <p:txBody>
          <a:bodyPr anchor="t" rtlCol="false" tIns="0" lIns="0" bIns="0" rIns="0">
            <a:spAutoFit/>
          </a:bodyPr>
          <a:lstStyle/>
          <a:p>
            <a:pPr algn="l">
              <a:lnSpc>
                <a:spcPts val="6152"/>
              </a:lnSpc>
            </a:pPr>
            <a:r>
              <a:rPr lang="en-US" sz="5127">
                <a:solidFill>
                  <a:srgbClr val="374440"/>
                </a:solidFill>
                <a:latin typeface="League Spartan"/>
                <a:ea typeface="League Spartan"/>
                <a:cs typeface="League Spartan"/>
                <a:sym typeface="League Spartan"/>
              </a:rPr>
              <a:t>OUTLOOK</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E9EBE6">
                <a:alpha val="100000"/>
              </a:srgbClr>
            </a:gs>
            <a:gs pos="50000">
              <a:srgbClr val="FFFFFF">
                <a:alpha val="100000"/>
              </a:srgbClr>
            </a:gs>
            <a:gs pos="100000">
              <a:srgbClr val="E9EBE6">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13870614"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3" id="3"/>
          <p:cNvSpPr txBox="true"/>
          <p:nvPr/>
        </p:nvSpPr>
        <p:spPr>
          <a:xfrm rot="0">
            <a:off x="1028700" y="2179654"/>
            <a:ext cx="13993265" cy="6648895"/>
          </a:xfrm>
          <a:prstGeom prst="rect">
            <a:avLst/>
          </a:prstGeom>
        </p:spPr>
        <p:txBody>
          <a:bodyPr anchor="t" rtlCol="false" tIns="0" lIns="0" bIns="0" rIns="0">
            <a:spAutoFit/>
          </a:bodyPr>
          <a:lstStyle/>
          <a:p>
            <a:pPr algn="just">
              <a:lnSpc>
                <a:spcPts val="2792"/>
              </a:lnSpc>
            </a:pPr>
            <a:r>
              <a:rPr lang="en-US" sz="1899">
                <a:solidFill>
                  <a:srgbClr val="000000"/>
                </a:solidFill>
                <a:latin typeface="Canva Sans"/>
                <a:ea typeface="Canva Sans"/>
                <a:cs typeface="Canva Sans"/>
                <a:sym typeface="Canva Sans"/>
              </a:rPr>
              <a:t>Geels, F. W. (2016). The enactment of socio-technical transition pathways. Research Policy, 45(4), 896–913. </a:t>
            </a:r>
          </a:p>
          <a:p>
            <a:pPr algn="just">
              <a:lnSpc>
                <a:spcPts val="2792"/>
              </a:lnSpc>
            </a:pPr>
            <a:r>
              <a:rPr lang="en-US" sz="1899">
                <a:solidFill>
                  <a:srgbClr val="000000"/>
                </a:solidFill>
                <a:latin typeface="Canva Sans"/>
                <a:ea typeface="Canva Sans"/>
                <a:cs typeface="Canva Sans"/>
                <a:sym typeface="Canva Sans"/>
              </a:rPr>
              <a:t>Geels, F. W., &amp; Schot, J. (2007). Typology of sociotechnical transition pathways. Research Policy, 36(3), 399–417. </a:t>
            </a:r>
          </a:p>
          <a:p>
            <a:pPr algn="just">
              <a:lnSpc>
                <a:spcPts val="2792"/>
              </a:lnSpc>
            </a:pPr>
            <a:r>
              <a:rPr lang="en-US" sz="1899">
                <a:solidFill>
                  <a:srgbClr val="000000"/>
                </a:solidFill>
                <a:latin typeface="Canva Sans"/>
                <a:ea typeface="Canva Sans"/>
                <a:cs typeface="Canva Sans"/>
                <a:sym typeface="Canva Sans"/>
              </a:rPr>
              <a:t>Haasnoot, M., Kwakkel, J. H., Walker, W. E., &amp; ter Maat, J. (2013). Dynamic adaptive policy pathways. Global Environmental Change, 23(2), 485–498. </a:t>
            </a:r>
          </a:p>
          <a:p>
            <a:pPr algn="just">
              <a:lnSpc>
                <a:spcPts val="2792"/>
              </a:lnSpc>
            </a:pPr>
            <a:r>
              <a:rPr lang="en-US" sz="1899">
                <a:solidFill>
                  <a:srgbClr val="000000"/>
                </a:solidFill>
                <a:latin typeface="Canva Sans"/>
                <a:ea typeface="Canva Sans"/>
                <a:cs typeface="Canva Sans"/>
                <a:sym typeface="Canva Sans"/>
              </a:rPr>
              <a:t>Humble, T. S., McCaskey, A., Lyakh, D. I., Gowrishankar, M., Frisch, A., &amp; Monz, T. (2021). Quantum computers for high-performance computing. IEEE Micro, 41(5), 15-23.</a:t>
            </a:r>
          </a:p>
          <a:p>
            <a:pPr algn="just">
              <a:lnSpc>
                <a:spcPts val="2792"/>
              </a:lnSpc>
            </a:pPr>
            <a:r>
              <a:rPr lang="en-US" sz="1899">
                <a:solidFill>
                  <a:srgbClr val="000000"/>
                </a:solidFill>
                <a:latin typeface="Canva Sans"/>
                <a:ea typeface="Canva Sans"/>
                <a:cs typeface="Canva Sans"/>
                <a:sym typeface="Canva Sans"/>
              </a:rPr>
              <a:t>Jasanoff, S., &amp; Kim, S.-H. (2013). Sociotechnical imaginaries and national energy policies. Science as Culture, 22(2), 189–196. </a:t>
            </a:r>
          </a:p>
          <a:p>
            <a:pPr algn="just">
              <a:lnSpc>
                <a:spcPts val="2792"/>
              </a:lnSpc>
            </a:pPr>
            <a:r>
              <a:rPr lang="en-US" sz="1899">
                <a:solidFill>
                  <a:srgbClr val="000000"/>
                </a:solidFill>
                <a:latin typeface="Canva Sans"/>
                <a:ea typeface="Canva Sans"/>
                <a:cs typeface="Canva Sans"/>
                <a:sym typeface="Canva Sans"/>
              </a:rPr>
              <a:t>Larkin, B. (2013). The politics and poetics of infrastructure. Annual Review of Anthropology, 42, 327–343. </a:t>
            </a:r>
          </a:p>
          <a:p>
            <a:pPr algn="just">
              <a:lnSpc>
                <a:spcPts val="2792"/>
              </a:lnSpc>
            </a:pPr>
            <a:r>
              <a:rPr lang="en-US" sz="1899">
                <a:solidFill>
                  <a:srgbClr val="000000"/>
                </a:solidFill>
                <a:latin typeface="Canva Sans"/>
                <a:ea typeface="Canva Sans"/>
                <a:cs typeface="Canva Sans"/>
                <a:sym typeface="Canva Sans"/>
              </a:rPr>
              <a:t>Pipek, V., &amp; Wulf, V. (2009). Infrastructuring. Journal of the Association for Information Systems, 10(5), 306–332. </a:t>
            </a:r>
          </a:p>
          <a:p>
            <a:pPr algn="just">
              <a:lnSpc>
                <a:spcPts val="2792"/>
              </a:lnSpc>
            </a:pPr>
            <a:r>
              <a:rPr lang="en-US" sz="1899">
                <a:solidFill>
                  <a:srgbClr val="000000"/>
                </a:solidFill>
                <a:latin typeface="Canva Sans"/>
                <a:ea typeface="Canva Sans"/>
                <a:cs typeface="Canva Sans"/>
                <a:sym typeface="Canva Sans"/>
              </a:rPr>
              <a:t>Plantin, J.-C., Lagoze, C., Edwards, P. N., &amp; Sandvig, C. (2018). Infrastructure meets platform studies. New Media &amp; Society, 20(1), 293–310. </a:t>
            </a:r>
          </a:p>
          <a:p>
            <a:pPr algn="just">
              <a:lnSpc>
                <a:spcPts val="2792"/>
              </a:lnSpc>
            </a:pPr>
            <a:r>
              <a:rPr lang="en-US" sz="1899">
                <a:solidFill>
                  <a:srgbClr val="000000"/>
                </a:solidFill>
                <a:latin typeface="Canva Sans"/>
                <a:ea typeface="Canva Sans"/>
                <a:cs typeface="Canva Sans"/>
                <a:sym typeface="Canva Sans"/>
              </a:rPr>
              <a:t>Saurabh, N., Jha, S., &amp; Luckow, A. (2023, July). A conceptual architecture for a quantum-hpc middleware. In 2023 IEEE International Conference on Quantum Software (QSW) (pp. 116-127). IEEE.</a:t>
            </a:r>
          </a:p>
          <a:p>
            <a:pPr algn="just">
              <a:lnSpc>
                <a:spcPts val="2792"/>
              </a:lnSpc>
            </a:pPr>
            <a:r>
              <a:rPr lang="en-US" sz="1899">
                <a:solidFill>
                  <a:srgbClr val="000000"/>
                </a:solidFill>
                <a:latin typeface="Canva Sans"/>
                <a:ea typeface="Canva Sans"/>
                <a:cs typeface="Canva Sans"/>
                <a:sym typeface="Canva Sans"/>
              </a:rPr>
              <a:t>Shehata, A., Groszkowski, P., Naughton, T., Meena, M. G., Wong, E., Claudino, D., ... &amp; Beck, T. (2026). Bridging paradigms: Designing for HPC-Quantum convergence. Future Generation Computer Systems, 174, 107980.</a:t>
            </a:r>
          </a:p>
          <a:p>
            <a:pPr algn="just">
              <a:lnSpc>
                <a:spcPts val="2792"/>
              </a:lnSpc>
            </a:pPr>
            <a:r>
              <a:rPr lang="en-US" sz="1899">
                <a:solidFill>
                  <a:srgbClr val="000000"/>
                </a:solidFill>
                <a:latin typeface="Canva Sans"/>
                <a:ea typeface="Canva Sans"/>
                <a:cs typeface="Canva Sans"/>
                <a:sym typeface="Canva Sans"/>
              </a:rPr>
              <a:t>Star, S. L., &amp; Ruhleder, K. (1996). Steps toward an ecology of infrastructure. Information Systems Research, 7(1), 111–134. </a:t>
            </a:r>
          </a:p>
          <a:p>
            <a:pPr algn="just">
              <a:lnSpc>
                <a:spcPts val="2659"/>
              </a:lnSpc>
            </a:pPr>
          </a:p>
          <a:p>
            <a:pPr algn="just">
              <a:lnSpc>
                <a:spcPts val="2659"/>
              </a:lnSpc>
            </a:pPr>
          </a:p>
        </p:txBody>
      </p:sp>
      <p:sp>
        <p:nvSpPr>
          <p:cNvPr name="TextBox 4" id="4"/>
          <p:cNvSpPr txBox="true"/>
          <p:nvPr/>
        </p:nvSpPr>
        <p:spPr>
          <a:xfrm rot="0">
            <a:off x="1028700" y="1028700"/>
            <a:ext cx="13983273" cy="781050"/>
          </a:xfrm>
          <a:prstGeom prst="rect">
            <a:avLst/>
          </a:prstGeom>
        </p:spPr>
        <p:txBody>
          <a:bodyPr anchor="t" rtlCol="false" tIns="0" lIns="0" bIns="0" rIns="0">
            <a:spAutoFit/>
          </a:bodyPr>
          <a:lstStyle/>
          <a:p>
            <a:pPr algn="l">
              <a:lnSpc>
                <a:spcPts val="6152"/>
              </a:lnSpc>
            </a:pPr>
            <a:r>
              <a:rPr lang="en-US" sz="5127">
                <a:solidFill>
                  <a:srgbClr val="374440"/>
                </a:solidFill>
                <a:latin typeface="League Spartan"/>
                <a:ea typeface="League Spartan"/>
                <a:cs typeface="League Spartan"/>
                <a:sym typeface="League Spartan"/>
              </a:rPr>
              <a:t>REFERENCES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E9EBE6">
                <a:alpha val="100000"/>
              </a:srgbClr>
            </a:gs>
            <a:gs pos="50000">
              <a:srgbClr val="FFFFFF">
                <a:alpha val="100000"/>
              </a:srgbClr>
            </a:gs>
            <a:gs pos="100000">
              <a:srgbClr val="E9EBE6">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13870614"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3" id="3"/>
          <p:cNvSpPr txBox="true"/>
          <p:nvPr/>
        </p:nvSpPr>
        <p:spPr>
          <a:xfrm rot="0">
            <a:off x="1028700" y="2179654"/>
            <a:ext cx="13993265" cy="5973699"/>
          </a:xfrm>
          <a:prstGeom prst="rect">
            <a:avLst/>
          </a:prstGeom>
        </p:spPr>
        <p:txBody>
          <a:bodyPr anchor="t" rtlCol="false" tIns="0" lIns="0" bIns="0" rIns="0">
            <a:spAutoFit/>
          </a:bodyPr>
          <a:lstStyle/>
          <a:p>
            <a:pPr algn="just">
              <a:lnSpc>
                <a:spcPts val="2792"/>
              </a:lnSpc>
            </a:pPr>
            <a:r>
              <a:rPr lang="en-US" sz="1899">
                <a:solidFill>
                  <a:srgbClr val="374440"/>
                </a:solidFill>
                <a:latin typeface="Canva Sans"/>
                <a:ea typeface="Canva Sans"/>
                <a:cs typeface="Canva Sans"/>
                <a:sym typeface="Canva Sans"/>
              </a:rPr>
              <a:t>https://www.lrz.de/en/news/detail/germany-launches-its-first-hybrid-quantum-computer-at-leibniz-supercomputing-centre </a:t>
            </a:r>
          </a:p>
          <a:p>
            <a:pPr algn="just">
              <a:lnSpc>
                <a:spcPts val="2792"/>
              </a:lnSpc>
            </a:pPr>
            <a:r>
              <a:rPr lang="en-US" sz="1899">
                <a:solidFill>
                  <a:srgbClr val="374440"/>
                </a:solidFill>
                <a:latin typeface="Canva Sans"/>
                <a:ea typeface="Canva Sans"/>
                <a:cs typeface="Canva Sans"/>
                <a:sym typeface="Canva Sans"/>
              </a:rPr>
              <a:t>https://www.gauss-centre.eu/news/leibniz-supercomputing-centre-integrates-classical-and-quantum-computing-with-q-exa </a:t>
            </a:r>
          </a:p>
          <a:p>
            <a:pPr algn="just">
              <a:lnSpc>
                <a:spcPts val="2792"/>
              </a:lnSpc>
            </a:pPr>
            <a:r>
              <a:rPr lang="en-US" sz="1899">
                <a:solidFill>
                  <a:srgbClr val="374440"/>
                </a:solidFill>
                <a:latin typeface="Canva Sans"/>
                <a:ea typeface="Canva Sans"/>
                <a:cs typeface="Canva Sans"/>
                <a:sym typeface="Canva Sans"/>
              </a:rPr>
              <a:t>https://www.lrz.de/en/news/detail/ion-trap-quantum-computer-ready-for-novel-research-and-development-at-the-lrz </a:t>
            </a:r>
          </a:p>
          <a:p>
            <a:pPr algn="just">
              <a:lnSpc>
                <a:spcPts val="2792"/>
              </a:lnSpc>
            </a:pPr>
            <a:r>
              <a:rPr lang="en-US" sz="1899">
                <a:solidFill>
                  <a:srgbClr val="374440"/>
                </a:solidFill>
                <a:latin typeface="Canva Sans"/>
                <a:ea typeface="Canva Sans"/>
                <a:cs typeface="Canva Sans"/>
                <a:sym typeface="Canva Sans"/>
              </a:rPr>
              <a:t>https://www.eurohpc-ju.europa.eu/boosting-europes-quantum-computing-infrastructure-2024-12-02_en</a:t>
            </a:r>
          </a:p>
          <a:p>
            <a:pPr algn="just">
              <a:lnSpc>
                <a:spcPts val="2792"/>
              </a:lnSpc>
            </a:pPr>
          </a:p>
          <a:p>
            <a:pPr algn="just">
              <a:lnSpc>
                <a:spcPts val="2792"/>
              </a:lnSpc>
            </a:pPr>
            <a:r>
              <a:rPr lang="en-US" sz="1899">
                <a:solidFill>
                  <a:srgbClr val="374440"/>
                </a:solidFill>
                <a:latin typeface="Canva Sans"/>
                <a:ea typeface="Canva Sans"/>
                <a:cs typeface="Canva Sans"/>
                <a:sym typeface="Canva Sans"/>
              </a:rPr>
              <a:t>https://www.fz-juelich.de/en/ias/jsc/systems/quantum-computing/juniq-facility/juniq </a:t>
            </a:r>
          </a:p>
          <a:p>
            <a:pPr algn="just">
              <a:lnSpc>
                <a:spcPts val="2792"/>
              </a:lnSpc>
            </a:pPr>
            <a:r>
              <a:rPr lang="en-US" sz="1899">
                <a:solidFill>
                  <a:srgbClr val="374440"/>
                </a:solidFill>
                <a:latin typeface="Canva Sans"/>
                <a:ea typeface="Canva Sans"/>
                <a:cs typeface="Canva Sans"/>
                <a:sym typeface="Canva Sans"/>
              </a:rPr>
              <a:t>https://juniq.fz-juelich.de/hub/login?next=%2Fhub%2Fhome </a:t>
            </a:r>
          </a:p>
          <a:p>
            <a:pPr algn="just">
              <a:lnSpc>
                <a:spcPts val="2792"/>
              </a:lnSpc>
            </a:pPr>
          </a:p>
          <a:p>
            <a:pPr algn="just">
              <a:lnSpc>
                <a:spcPts val="2792"/>
              </a:lnSpc>
            </a:pPr>
            <a:r>
              <a:rPr lang="en-US" sz="1899">
                <a:solidFill>
                  <a:srgbClr val="374440"/>
                </a:solidFill>
                <a:latin typeface="Canva Sans"/>
                <a:ea typeface="Canva Sans"/>
                <a:cs typeface="Canva Sans"/>
                <a:sym typeface="Canva Sans"/>
              </a:rPr>
              <a:t>https://www.olcf.ornl.gov/olcf-resources/compute-systems/quantum-computing-user-program/ </a:t>
            </a:r>
          </a:p>
          <a:p>
            <a:pPr algn="just">
              <a:lnSpc>
                <a:spcPts val="2792"/>
              </a:lnSpc>
            </a:pPr>
            <a:r>
              <a:rPr lang="en-US" sz="1899">
                <a:solidFill>
                  <a:srgbClr val="374440"/>
                </a:solidFill>
                <a:latin typeface="Canva Sans"/>
                <a:ea typeface="Canva Sans"/>
                <a:cs typeface="Canva Sans"/>
                <a:sym typeface="Canva Sans"/>
              </a:rPr>
              <a:t>https://docs.olcf.ornl.gov/quantum/quantum_access.html</a:t>
            </a:r>
          </a:p>
          <a:p>
            <a:pPr algn="just">
              <a:lnSpc>
                <a:spcPts val="2792"/>
              </a:lnSpc>
            </a:pPr>
          </a:p>
          <a:p>
            <a:pPr algn="just">
              <a:lnSpc>
                <a:spcPts val="2792"/>
              </a:lnSpc>
            </a:pPr>
            <a:r>
              <a:rPr lang="en-US" sz="1899">
                <a:solidFill>
                  <a:srgbClr val="374440"/>
                </a:solidFill>
                <a:latin typeface="Canva Sans"/>
                <a:ea typeface="Canva Sans"/>
                <a:cs typeface="Canva Sans"/>
                <a:sym typeface="Canva Sans"/>
              </a:rPr>
              <a:t>https://www.nersc.gov/what-we-do/computing-for-science/quantum-information-science </a:t>
            </a:r>
          </a:p>
          <a:p>
            <a:pPr algn="just">
              <a:lnSpc>
                <a:spcPts val="2792"/>
              </a:lnSpc>
            </a:pPr>
            <a:r>
              <a:rPr lang="en-US" sz="1899">
                <a:solidFill>
                  <a:srgbClr val="374440"/>
                </a:solidFill>
                <a:latin typeface="Canva Sans"/>
                <a:ea typeface="Canva Sans"/>
                <a:cs typeface="Canva Sans"/>
                <a:sym typeface="Canva Sans"/>
              </a:rPr>
              <a:t>https://www.nersc.gov/users/user-news/apply-for-quantum-computing-access-via-qcan-program-2</a:t>
            </a:r>
          </a:p>
          <a:p>
            <a:pPr algn="just">
              <a:lnSpc>
                <a:spcPts val="2792"/>
              </a:lnSpc>
            </a:pPr>
          </a:p>
          <a:p>
            <a:pPr algn="just">
              <a:lnSpc>
                <a:spcPts val="2792"/>
              </a:lnSpc>
            </a:pPr>
          </a:p>
        </p:txBody>
      </p:sp>
      <p:sp>
        <p:nvSpPr>
          <p:cNvPr name="TextBox 4" id="4"/>
          <p:cNvSpPr txBox="true"/>
          <p:nvPr/>
        </p:nvSpPr>
        <p:spPr>
          <a:xfrm rot="0">
            <a:off x="1028700" y="1028700"/>
            <a:ext cx="13983273" cy="781050"/>
          </a:xfrm>
          <a:prstGeom prst="rect">
            <a:avLst/>
          </a:prstGeom>
        </p:spPr>
        <p:txBody>
          <a:bodyPr anchor="t" rtlCol="false" tIns="0" lIns="0" bIns="0" rIns="0">
            <a:spAutoFit/>
          </a:bodyPr>
          <a:lstStyle/>
          <a:p>
            <a:pPr algn="l">
              <a:lnSpc>
                <a:spcPts val="6152"/>
              </a:lnSpc>
            </a:pPr>
            <a:r>
              <a:rPr lang="en-US" sz="5127">
                <a:solidFill>
                  <a:srgbClr val="374440"/>
                </a:solidFill>
                <a:latin typeface="League Spartan"/>
                <a:ea typeface="League Spartan"/>
                <a:cs typeface="League Spartan"/>
                <a:sym typeface="League Spartan"/>
              </a:rPr>
              <a:t>CASE REFERENCES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8500"/>
        </a:solidFill>
      </p:bgPr>
    </p:bg>
    <p:spTree>
      <p:nvGrpSpPr>
        <p:cNvPr id="1" name=""/>
        <p:cNvGrpSpPr/>
        <p:nvPr/>
      </p:nvGrpSpPr>
      <p:grpSpPr>
        <a:xfrm>
          <a:off x="0" y="0"/>
          <a:ext cx="0" cy="0"/>
          <a:chOff x="0" y="0"/>
          <a:chExt cx="0" cy="0"/>
        </a:xfrm>
      </p:grpSpPr>
      <p:sp>
        <p:nvSpPr>
          <p:cNvPr name="Freeform 2" id="2"/>
          <p:cNvSpPr/>
          <p:nvPr/>
        </p:nvSpPr>
        <p:spPr>
          <a:xfrm flipH="false" flipV="false" rot="0">
            <a:off x="14027533" y="1028700"/>
            <a:ext cx="3231767" cy="1325504"/>
          </a:xfrm>
          <a:custGeom>
            <a:avLst/>
            <a:gdLst/>
            <a:ahLst/>
            <a:cxnLst/>
            <a:rect r="r" b="b" t="t" l="l"/>
            <a:pathLst>
              <a:path h="1325504" w="3231767">
                <a:moveTo>
                  <a:pt x="0" y="0"/>
                </a:moveTo>
                <a:lnTo>
                  <a:pt x="3231767" y="0"/>
                </a:lnTo>
                <a:lnTo>
                  <a:pt x="3231767" y="1325504"/>
                </a:lnTo>
                <a:lnTo>
                  <a:pt x="0" y="1325504"/>
                </a:lnTo>
                <a:lnTo>
                  <a:pt x="0" y="0"/>
                </a:lnTo>
                <a:close/>
              </a:path>
            </a:pathLst>
          </a:custGeom>
          <a:blipFill>
            <a:blip r:embed="rId2"/>
            <a:stretch>
              <a:fillRect l="0" t="0" r="0" b="0"/>
            </a:stretch>
          </a:blipFill>
        </p:spPr>
      </p:sp>
      <p:sp>
        <p:nvSpPr>
          <p:cNvPr name="Freeform 3" id="3"/>
          <p:cNvSpPr/>
          <p:nvPr/>
        </p:nvSpPr>
        <p:spPr>
          <a:xfrm flipH="false" flipV="false" rot="0">
            <a:off x="13690130" y="6317503"/>
            <a:ext cx="3569170" cy="2940797"/>
          </a:xfrm>
          <a:custGeom>
            <a:avLst/>
            <a:gdLst/>
            <a:ahLst/>
            <a:cxnLst/>
            <a:rect r="r" b="b" t="t" l="l"/>
            <a:pathLst>
              <a:path h="2940797" w="3569170">
                <a:moveTo>
                  <a:pt x="0" y="0"/>
                </a:moveTo>
                <a:lnTo>
                  <a:pt x="3569170" y="0"/>
                </a:lnTo>
                <a:lnTo>
                  <a:pt x="3569170" y="2940797"/>
                </a:lnTo>
                <a:lnTo>
                  <a:pt x="0" y="2940797"/>
                </a:lnTo>
                <a:lnTo>
                  <a:pt x="0" y="0"/>
                </a:lnTo>
                <a:close/>
              </a:path>
            </a:pathLst>
          </a:custGeom>
          <a:blipFill>
            <a:blip r:embed="rId3"/>
            <a:stretch>
              <a:fillRect l="0" t="0" r="0" b="-21367"/>
            </a:stretch>
          </a:blipFill>
        </p:spPr>
      </p:sp>
      <p:sp>
        <p:nvSpPr>
          <p:cNvPr name="TextBox 4" id="4"/>
          <p:cNvSpPr txBox="true"/>
          <p:nvPr/>
        </p:nvSpPr>
        <p:spPr>
          <a:xfrm rot="0">
            <a:off x="1028700" y="4953965"/>
            <a:ext cx="4068348" cy="3961760"/>
          </a:xfrm>
          <a:prstGeom prst="rect">
            <a:avLst/>
          </a:prstGeom>
        </p:spPr>
        <p:txBody>
          <a:bodyPr anchor="t" rtlCol="false" tIns="0" lIns="0" bIns="0" rIns="0">
            <a:spAutoFit/>
          </a:bodyPr>
          <a:lstStyle/>
          <a:p>
            <a:pPr algn="l">
              <a:lnSpc>
                <a:spcPts val="4865"/>
              </a:lnSpc>
            </a:pPr>
            <a:r>
              <a:rPr lang="en-US" sz="4865">
                <a:solidFill>
                  <a:srgbClr val="FFFFFF"/>
                </a:solidFill>
                <a:latin typeface="Lato"/>
                <a:ea typeface="Lato"/>
                <a:cs typeface="Lato"/>
                <a:sym typeface="Lato"/>
              </a:rPr>
              <a:t>Contact</a:t>
            </a:r>
          </a:p>
          <a:p>
            <a:pPr algn="l">
              <a:lnSpc>
                <a:spcPts val="4865"/>
              </a:lnSpc>
            </a:pPr>
          </a:p>
          <a:p>
            <a:pPr algn="l">
              <a:lnSpc>
                <a:spcPts val="3155"/>
              </a:lnSpc>
            </a:pPr>
            <a:r>
              <a:rPr lang="en-US" sz="3155">
                <a:solidFill>
                  <a:srgbClr val="FFFFFF"/>
                </a:solidFill>
                <a:latin typeface="Lato"/>
                <a:ea typeface="Lato"/>
                <a:cs typeface="Lato"/>
                <a:sym typeface="Lato"/>
              </a:rPr>
              <a:t>Sofie Schönborn &amp; Fabienne Marco</a:t>
            </a:r>
          </a:p>
          <a:p>
            <a:pPr algn="l">
              <a:lnSpc>
                <a:spcPts val="1923"/>
              </a:lnSpc>
            </a:pPr>
          </a:p>
          <a:p>
            <a:pPr algn="l">
              <a:lnSpc>
                <a:spcPts val="1923"/>
              </a:lnSpc>
            </a:pPr>
            <a:r>
              <a:rPr lang="en-US" sz="1923">
                <a:solidFill>
                  <a:srgbClr val="FFFFFF"/>
                </a:solidFill>
                <a:latin typeface="Lato"/>
                <a:ea typeface="Lato"/>
                <a:cs typeface="Lato"/>
                <a:sym typeface="Lato"/>
              </a:rPr>
              <a:t>Quantum Social Lab</a:t>
            </a:r>
          </a:p>
          <a:p>
            <a:pPr algn="l">
              <a:lnSpc>
                <a:spcPts val="1923"/>
              </a:lnSpc>
            </a:pPr>
            <a:r>
              <a:rPr lang="en-US" sz="1923">
                <a:solidFill>
                  <a:srgbClr val="FFFFFF"/>
                </a:solidFill>
                <a:latin typeface="Lato"/>
                <a:ea typeface="Lato"/>
                <a:cs typeface="Lato"/>
                <a:sym typeface="Lato"/>
              </a:rPr>
              <a:t>Richard-Wagner-Straße 1</a:t>
            </a:r>
          </a:p>
          <a:p>
            <a:pPr algn="l">
              <a:lnSpc>
                <a:spcPts val="1923"/>
              </a:lnSpc>
            </a:pPr>
            <a:r>
              <a:rPr lang="en-US" sz="1923">
                <a:solidFill>
                  <a:srgbClr val="FFFFFF"/>
                </a:solidFill>
                <a:latin typeface="Lato"/>
                <a:ea typeface="Lato"/>
                <a:cs typeface="Lato"/>
                <a:sym typeface="Lato"/>
              </a:rPr>
              <a:t>80333 München</a:t>
            </a:r>
          </a:p>
          <a:p>
            <a:pPr algn="l">
              <a:lnSpc>
                <a:spcPts val="1923"/>
              </a:lnSpc>
            </a:pPr>
          </a:p>
          <a:p>
            <a:pPr algn="l">
              <a:lnSpc>
                <a:spcPts val="1923"/>
              </a:lnSpc>
            </a:pPr>
            <a:r>
              <a:rPr lang="en-US" sz="1923">
                <a:solidFill>
                  <a:srgbClr val="FFFFFF"/>
                </a:solidFill>
                <a:latin typeface="Lato"/>
                <a:ea typeface="Lato"/>
                <a:cs typeface="Lato"/>
                <a:sym typeface="Lato"/>
              </a:rPr>
              <a:t>Sofie.Schoenborn@tum.de</a:t>
            </a:r>
          </a:p>
          <a:p>
            <a:pPr algn="l">
              <a:lnSpc>
                <a:spcPts val="1923"/>
              </a:lnSpc>
            </a:pPr>
            <a:r>
              <a:rPr lang="en-US" sz="1923">
                <a:solidFill>
                  <a:srgbClr val="FFFFFF"/>
                </a:solidFill>
                <a:latin typeface="Lato"/>
                <a:ea typeface="Lato"/>
                <a:cs typeface="Lato"/>
                <a:sym typeface="Lato"/>
              </a:rPr>
              <a:t>Fabienne.Marco@tum.de</a:t>
            </a:r>
          </a:p>
          <a:p>
            <a:pPr algn="l">
              <a:lnSpc>
                <a:spcPts val="1923"/>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E9EBE6">
                <a:alpha val="100000"/>
              </a:srgbClr>
            </a:gs>
            <a:gs pos="50000">
              <a:srgbClr val="FFFFFF">
                <a:alpha val="100000"/>
              </a:srgbClr>
            </a:gs>
            <a:gs pos="100000">
              <a:srgbClr val="E9EBE6">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13870614"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a:ln cap="sq">
            <a:noFill/>
            <a:prstDash val="solid"/>
            <a:miter/>
          </a:ln>
        </p:spPr>
      </p:sp>
      <p:grpSp>
        <p:nvGrpSpPr>
          <p:cNvPr name="Group 3" id="3"/>
          <p:cNvGrpSpPr/>
          <p:nvPr/>
        </p:nvGrpSpPr>
        <p:grpSpPr>
          <a:xfrm rot="0">
            <a:off x="16029062" y="-161257"/>
            <a:ext cx="5668114" cy="10606545"/>
            <a:chOff x="0" y="0"/>
            <a:chExt cx="3995420" cy="7476490"/>
          </a:xfrm>
        </p:grpSpPr>
        <p:sp>
          <p:nvSpPr>
            <p:cNvPr name="Freeform 4" id="4"/>
            <p:cNvSpPr/>
            <p:nvPr/>
          </p:nvSpPr>
          <p:spPr>
            <a:xfrm flipH="false" flipV="false" rot="0">
              <a:off x="0" y="0"/>
              <a:ext cx="3995420" cy="7475220"/>
            </a:xfrm>
            <a:custGeom>
              <a:avLst/>
              <a:gdLst/>
              <a:ahLst/>
              <a:cxnLst/>
              <a:rect r="r" b="b" t="t" l="l"/>
              <a:pathLst>
                <a:path h="7475220" w="3995420">
                  <a:moveTo>
                    <a:pt x="287020" y="6818630"/>
                  </a:moveTo>
                  <a:lnTo>
                    <a:pt x="0" y="6818630"/>
                  </a:lnTo>
                  <a:lnTo>
                    <a:pt x="0" y="742950"/>
                  </a:lnTo>
                  <a:lnTo>
                    <a:pt x="287020" y="742950"/>
                  </a:lnTo>
                  <a:lnTo>
                    <a:pt x="287020" y="6818630"/>
                  </a:lnTo>
                  <a:close/>
                  <a:moveTo>
                    <a:pt x="683260" y="438150"/>
                  </a:moveTo>
                  <a:lnTo>
                    <a:pt x="327660" y="438150"/>
                  </a:lnTo>
                  <a:lnTo>
                    <a:pt x="327660" y="7113270"/>
                  </a:lnTo>
                  <a:lnTo>
                    <a:pt x="683260" y="7113270"/>
                  </a:lnTo>
                  <a:lnTo>
                    <a:pt x="683260" y="438150"/>
                  </a:lnTo>
                  <a:close/>
                  <a:moveTo>
                    <a:pt x="988060" y="0"/>
                  </a:moveTo>
                  <a:lnTo>
                    <a:pt x="796290" y="0"/>
                  </a:lnTo>
                  <a:lnTo>
                    <a:pt x="796290" y="7103110"/>
                  </a:lnTo>
                  <a:lnTo>
                    <a:pt x="988060" y="7103110"/>
                  </a:lnTo>
                  <a:lnTo>
                    <a:pt x="988060" y="0"/>
                  </a:lnTo>
                  <a:close/>
                  <a:moveTo>
                    <a:pt x="3354070" y="6370320"/>
                  </a:moveTo>
                  <a:lnTo>
                    <a:pt x="3641090" y="6370320"/>
                  </a:lnTo>
                  <a:lnTo>
                    <a:pt x="3641090" y="294640"/>
                  </a:lnTo>
                  <a:lnTo>
                    <a:pt x="3354070" y="294640"/>
                  </a:lnTo>
                  <a:lnTo>
                    <a:pt x="3354070" y="6370320"/>
                  </a:lnTo>
                  <a:close/>
                  <a:moveTo>
                    <a:pt x="3708400" y="6404610"/>
                  </a:moveTo>
                  <a:lnTo>
                    <a:pt x="3995420" y="6404610"/>
                  </a:lnTo>
                  <a:lnTo>
                    <a:pt x="3995420" y="1520190"/>
                  </a:lnTo>
                  <a:lnTo>
                    <a:pt x="3708400" y="1520190"/>
                  </a:lnTo>
                  <a:lnTo>
                    <a:pt x="3708400" y="6404610"/>
                  </a:lnTo>
                  <a:close/>
                  <a:moveTo>
                    <a:pt x="2956560" y="6675120"/>
                  </a:moveTo>
                  <a:lnTo>
                    <a:pt x="3312160" y="6675120"/>
                  </a:lnTo>
                  <a:lnTo>
                    <a:pt x="3312160" y="0"/>
                  </a:lnTo>
                  <a:lnTo>
                    <a:pt x="2956560" y="0"/>
                  </a:lnTo>
                  <a:lnTo>
                    <a:pt x="2956560" y="6675120"/>
                  </a:lnTo>
                  <a:close/>
                  <a:moveTo>
                    <a:pt x="2653030" y="7113270"/>
                  </a:moveTo>
                  <a:lnTo>
                    <a:pt x="2844800" y="7113270"/>
                  </a:lnTo>
                  <a:lnTo>
                    <a:pt x="2844800" y="10160"/>
                  </a:lnTo>
                  <a:lnTo>
                    <a:pt x="2653030" y="10160"/>
                  </a:lnTo>
                  <a:lnTo>
                    <a:pt x="2653030" y="7113270"/>
                  </a:lnTo>
                  <a:close/>
                  <a:moveTo>
                    <a:pt x="1264920" y="372110"/>
                  </a:moveTo>
                  <a:lnTo>
                    <a:pt x="1073150" y="372110"/>
                  </a:lnTo>
                  <a:lnTo>
                    <a:pt x="1073150" y="7475220"/>
                  </a:lnTo>
                  <a:lnTo>
                    <a:pt x="1264920" y="7475220"/>
                  </a:lnTo>
                  <a:lnTo>
                    <a:pt x="1264920" y="372110"/>
                  </a:lnTo>
                  <a:close/>
                  <a:moveTo>
                    <a:pt x="2553970" y="148590"/>
                  </a:moveTo>
                  <a:lnTo>
                    <a:pt x="1315720" y="148590"/>
                  </a:lnTo>
                  <a:lnTo>
                    <a:pt x="1315720" y="7251700"/>
                  </a:lnTo>
                  <a:lnTo>
                    <a:pt x="2553970" y="7251700"/>
                  </a:lnTo>
                  <a:lnTo>
                    <a:pt x="2553970" y="148590"/>
                  </a:lnTo>
                  <a:close/>
                </a:path>
              </a:pathLst>
            </a:custGeom>
            <a:blipFill>
              <a:blip r:embed="rId5"/>
              <a:stretch>
                <a:fillRect l="-74881" t="0" r="-74881" b="0"/>
              </a:stretch>
            </a:blipFill>
          </p:spPr>
        </p:sp>
      </p:grpSp>
      <p:sp>
        <p:nvSpPr>
          <p:cNvPr name="TextBox 5" id="5"/>
          <p:cNvSpPr txBox="true"/>
          <p:nvPr/>
        </p:nvSpPr>
        <p:spPr>
          <a:xfrm rot="0">
            <a:off x="1028700" y="1497957"/>
            <a:ext cx="13983273" cy="1562100"/>
          </a:xfrm>
          <a:prstGeom prst="rect">
            <a:avLst/>
          </a:prstGeom>
        </p:spPr>
        <p:txBody>
          <a:bodyPr anchor="t" rtlCol="false" tIns="0" lIns="0" bIns="0" rIns="0">
            <a:spAutoFit/>
          </a:bodyPr>
          <a:lstStyle/>
          <a:p>
            <a:pPr algn="l">
              <a:lnSpc>
                <a:spcPts val="6152"/>
              </a:lnSpc>
            </a:pPr>
            <a:r>
              <a:rPr lang="en-US" sz="5127">
                <a:solidFill>
                  <a:srgbClr val="374440"/>
                </a:solidFill>
                <a:latin typeface="League Spartan"/>
                <a:ea typeface="League Spartan"/>
                <a:cs typeface="League Spartan"/>
                <a:sym typeface="League Spartan"/>
              </a:rPr>
              <a:t>KEY POLICY PROGRAMS FRAME COMPUTE AS STRATEGIC CAPACITY</a:t>
            </a:r>
          </a:p>
        </p:txBody>
      </p:sp>
      <p:sp>
        <p:nvSpPr>
          <p:cNvPr name="TextBox 6" id="6"/>
          <p:cNvSpPr txBox="true"/>
          <p:nvPr/>
        </p:nvSpPr>
        <p:spPr>
          <a:xfrm rot="0">
            <a:off x="1028700" y="3221554"/>
            <a:ext cx="13983273" cy="6621145"/>
          </a:xfrm>
          <a:prstGeom prst="rect">
            <a:avLst/>
          </a:prstGeom>
        </p:spPr>
        <p:txBody>
          <a:bodyPr anchor="t" rtlCol="false" tIns="0" lIns="0" bIns="0" rIns="0">
            <a:spAutoFit/>
          </a:bodyPr>
          <a:lstStyle/>
          <a:p>
            <a:pPr algn="just">
              <a:lnSpc>
                <a:spcPts val="3079"/>
              </a:lnSpc>
            </a:pPr>
            <a:r>
              <a:rPr lang="en-US" sz="2199">
                <a:solidFill>
                  <a:srgbClr val="374440"/>
                </a:solidFill>
                <a:latin typeface="Aileron"/>
                <a:ea typeface="Aileron"/>
                <a:cs typeface="Aileron"/>
                <a:sym typeface="Aileron"/>
              </a:rPr>
              <a:t>EuroHPC positions HPC/AI/quantum capacity as strategic assets (e.g., Quantum Europe Strategy), making architectural choices, on-prem vs. cloud-mediated, decisions about resilience, auditability, and public value. </a:t>
            </a:r>
          </a:p>
          <a:p>
            <a:pPr algn="just">
              <a:lnSpc>
                <a:spcPts val="3079"/>
              </a:lnSpc>
            </a:pPr>
          </a:p>
          <a:p>
            <a:pPr algn="just">
              <a:lnSpc>
                <a:spcPts val="3079"/>
              </a:lnSpc>
            </a:pPr>
            <a:r>
              <a:rPr lang="en-US" sz="2199" b="true">
                <a:solidFill>
                  <a:srgbClr val="374440"/>
                </a:solidFill>
                <a:latin typeface="Aileron Bold"/>
                <a:ea typeface="Aileron Bold"/>
                <a:cs typeface="Aileron Bold"/>
                <a:sym typeface="Aileron Bold"/>
              </a:rPr>
              <a:t>The situation</a:t>
            </a:r>
          </a:p>
          <a:p>
            <a:pPr algn="just" marL="474979" indent="-237490" lvl="1">
              <a:lnSpc>
                <a:spcPts val="3079"/>
              </a:lnSpc>
              <a:buFont typeface="Arial"/>
              <a:buChar char="•"/>
            </a:pPr>
            <a:r>
              <a:rPr lang="en-US" sz="2199">
                <a:solidFill>
                  <a:srgbClr val="374440"/>
                </a:solidFill>
                <a:latin typeface="Aileron"/>
                <a:ea typeface="Aileron"/>
                <a:cs typeface="Aileron"/>
                <a:sym typeface="Aileron"/>
              </a:rPr>
              <a:t>Quantum and HPC are converging from pilots to infrastructure choices (architectures, interfaces, schedulers, procurement).</a:t>
            </a:r>
          </a:p>
          <a:p>
            <a:pPr algn="just" marL="474979" indent="-237490" lvl="1">
              <a:lnSpc>
                <a:spcPts val="3079"/>
              </a:lnSpc>
              <a:buFont typeface="Arial"/>
              <a:buChar char="•"/>
            </a:pPr>
            <a:r>
              <a:rPr lang="en-US" sz="2199">
                <a:solidFill>
                  <a:srgbClr val="374440"/>
                </a:solidFill>
                <a:latin typeface="Aileron"/>
                <a:ea typeface="Aileron"/>
                <a:cs typeface="Aileron"/>
                <a:sym typeface="Aileron"/>
              </a:rPr>
              <a:t>Early decisions create path dependencies (toolchains, vendor ecosystems, skills) that will be expensive to undo.</a:t>
            </a:r>
          </a:p>
          <a:p>
            <a:pPr algn="just" marL="474979" indent="-237490" lvl="1">
              <a:lnSpc>
                <a:spcPts val="3079"/>
              </a:lnSpc>
              <a:buFont typeface="Arial"/>
              <a:buChar char="•"/>
            </a:pPr>
            <a:r>
              <a:rPr lang="en-US" sz="2199">
                <a:solidFill>
                  <a:srgbClr val="374440"/>
                </a:solidFill>
                <a:latin typeface="Aileron"/>
                <a:ea typeface="Aileron"/>
                <a:cs typeface="Aileron"/>
                <a:sym typeface="Aileron"/>
              </a:rPr>
              <a:t>Current debate emphasizes hardware counts and vendor announcements; it under-specifies integration and governance.</a:t>
            </a:r>
          </a:p>
          <a:p>
            <a:pPr algn="just">
              <a:lnSpc>
                <a:spcPts val="3079"/>
              </a:lnSpc>
            </a:pPr>
          </a:p>
          <a:p>
            <a:pPr algn="just">
              <a:lnSpc>
                <a:spcPts val="3079"/>
              </a:lnSpc>
            </a:pPr>
            <a:r>
              <a:rPr lang="en-US" sz="2199" b="true">
                <a:solidFill>
                  <a:srgbClr val="374440"/>
                </a:solidFill>
                <a:latin typeface="Aileron Bold"/>
                <a:ea typeface="Aileron Bold"/>
                <a:cs typeface="Aileron Bold"/>
                <a:sym typeface="Aileron Bold"/>
              </a:rPr>
              <a:t>The stakes</a:t>
            </a:r>
          </a:p>
          <a:p>
            <a:pPr algn="just" marL="474979" indent="-237490" lvl="1">
              <a:lnSpc>
                <a:spcPts val="3079"/>
              </a:lnSpc>
              <a:buFont typeface="Arial"/>
              <a:buChar char="•"/>
            </a:pPr>
            <a:r>
              <a:rPr lang="en-US" sz="2199">
                <a:solidFill>
                  <a:srgbClr val="374440"/>
                </a:solidFill>
                <a:latin typeface="Aileron"/>
                <a:ea typeface="Aileron"/>
                <a:cs typeface="Aileron"/>
                <a:sym typeface="Aileron"/>
              </a:rPr>
              <a:t>Scientific performance: latency, throughput, and reproducibility for real workloads.</a:t>
            </a:r>
          </a:p>
          <a:p>
            <a:pPr algn="just" marL="474979" indent="-237490" lvl="1">
              <a:lnSpc>
                <a:spcPts val="3079"/>
              </a:lnSpc>
              <a:buFont typeface="Arial"/>
              <a:buChar char="•"/>
            </a:pPr>
            <a:r>
              <a:rPr lang="en-US" sz="2199">
                <a:solidFill>
                  <a:srgbClr val="374440"/>
                </a:solidFill>
                <a:latin typeface="Aileron"/>
                <a:ea typeface="Aileron"/>
                <a:cs typeface="Aileron"/>
                <a:sym typeface="Aileron"/>
              </a:rPr>
              <a:t>Access &amp; capability building: who can program, optimize, and measure.</a:t>
            </a:r>
          </a:p>
          <a:p>
            <a:pPr algn="just" marL="474979" indent="-237490" lvl="1">
              <a:lnSpc>
                <a:spcPts val="3079"/>
              </a:lnSpc>
              <a:buFont typeface="Arial"/>
              <a:buChar char="•"/>
            </a:pPr>
            <a:r>
              <a:rPr lang="en-US" sz="2199">
                <a:solidFill>
                  <a:srgbClr val="374440"/>
                </a:solidFill>
                <a:latin typeface="Aileron"/>
                <a:ea typeface="Aileron"/>
                <a:cs typeface="Aileron"/>
                <a:sym typeface="Aileron"/>
              </a:rPr>
              <a:t>Sovereignty &amp; public value: where accountability sits (labs vs platforms), data handling, standards leadership.</a:t>
            </a:r>
          </a:p>
          <a:p>
            <a:pPr algn="just">
              <a:lnSpc>
                <a:spcPts val="307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E9EBE6">
                <a:alpha val="100000"/>
              </a:srgbClr>
            </a:gs>
            <a:gs pos="50000">
              <a:srgbClr val="FFFFFF">
                <a:alpha val="100000"/>
              </a:srgbClr>
            </a:gs>
            <a:gs pos="100000">
              <a:srgbClr val="E9EBE6">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13870614"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a:ln cap="sq">
            <a:noFill/>
            <a:prstDash val="solid"/>
            <a:miter/>
          </a:ln>
        </p:spPr>
      </p:sp>
      <p:grpSp>
        <p:nvGrpSpPr>
          <p:cNvPr name="Group 3" id="3"/>
          <p:cNvGrpSpPr/>
          <p:nvPr/>
        </p:nvGrpSpPr>
        <p:grpSpPr>
          <a:xfrm rot="0">
            <a:off x="16029062" y="-161257"/>
            <a:ext cx="5668114" cy="10606545"/>
            <a:chOff x="0" y="0"/>
            <a:chExt cx="3995420" cy="7476490"/>
          </a:xfrm>
        </p:grpSpPr>
        <p:sp>
          <p:nvSpPr>
            <p:cNvPr name="Freeform 4" id="4"/>
            <p:cNvSpPr/>
            <p:nvPr/>
          </p:nvSpPr>
          <p:spPr>
            <a:xfrm flipH="false" flipV="false" rot="0">
              <a:off x="0" y="0"/>
              <a:ext cx="3995420" cy="7475220"/>
            </a:xfrm>
            <a:custGeom>
              <a:avLst/>
              <a:gdLst/>
              <a:ahLst/>
              <a:cxnLst/>
              <a:rect r="r" b="b" t="t" l="l"/>
              <a:pathLst>
                <a:path h="7475220" w="3995420">
                  <a:moveTo>
                    <a:pt x="287020" y="6818630"/>
                  </a:moveTo>
                  <a:lnTo>
                    <a:pt x="0" y="6818630"/>
                  </a:lnTo>
                  <a:lnTo>
                    <a:pt x="0" y="742950"/>
                  </a:lnTo>
                  <a:lnTo>
                    <a:pt x="287020" y="742950"/>
                  </a:lnTo>
                  <a:lnTo>
                    <a:pt x="287020" y="6818630"/>
                  </a:lnTo>
                  <a:close/>
                  <a:moveTo>
                    <a:pt x="683260" y="438150"/>
                  </a:moveTo>
                  <a:lnTo>
                    <a:pt x="327660" y="438150"/>
                  </a:lnTo>
                  <a:lnTo>
                    <a:pt x="327660" y="7113270"/>
                  </a:lnTo>
                  <a:lnTo>
                    <a:pt x="683260" y="7113270"/>
                  </a:lnTo>
                  <a:lnTo>
                    <a:pt x="683260" y="438150"/>
                  </a:lnTo>
                  <a:close/>
                  <a:moveTo>
                    <a:pt x="988060" y="0"/>
                  </a:moveTo>
                  <a:lnTo>
                    <a:pt x="796290" y="0"/>
                  </a:lnTo>
                  <a:lnTo>
                    <a:pt x="796290" y="7103110"/>
                  </a:lnTo>
                  <a:lnTo>
                    <a:pt x="988060" y="7103110"/>
                  </a:lnTo>
                  <a:lnTo>
                    <a:pt x="988060" y="0"/>
                  </a:lnTo>
                  <a:close/>
                  <a:moveTo>
                    <a:pt x="3354070" y="6370320"/>
                  </a:moveTo>
                  <a:lnTo>
                    <a:pt x="3641090" y="6370320"/>
                  </a:lnTo>
                  <a:lnTo>
                    <a:pt x="3641090" y="294640"/>
                  </a:lnTo>
                  <a:lnTo>
                    <a:pt x="3354070" y="294640"/>
                  </a:lnTo>
                  <a:lnTo>
                    <a:pt x="3354070" y="6370320"/>
                  </a:lnTo>
                  <a:close/>
                  <a:moveTo>
                    <a:pt x="3708400" y="6404610"/>
                  </a:moveTo>
                  <a:lnTo>
                    <a:pt x="3995420" y="6404610"/>
                  </a:lnTo>
                  <a:lnTo>
                    <a:pt x="3995420" y="1520190"/>
                  </a:lnTo>
                  <a:lnTo>
                    <a:pt x="3708400" y="1520190"/>
                  </a:lnTo>
                  <a:lnTo>
                    <a:pt x="3708400" y="6404610"/>
                  </a:lnTo>
                  <a:close/>
                  <a:moveTo>
                    <a:pt x="2956560" y="6675120"/>
                  </a:moveTo>
                  <a:lnTo>
                    <a:pt x="3312160" y="6675120"/>
                  </a:lnTo>
                  <a:lnTo>
                    <a:pt x="3312160" y="0"/>
                  </a:lnTo>
                  <a:lnTo>
                    <a:pt x="2956560" y="0"/>
                  </a:lnTo>
                  <a:lnTo>
                    <a:pt x="2956560" y="6675120"/>
                  </a:lnTo>
                  <a:close/>
                  <a:moveTo>
                    <a:pt x="2653030" y="7113270"/>
                  </a:moveTo>
                  <a:lnTo>
                    <a:pt x="2844800" y="7113270"/>
                  </a:lnTo>
                  <a:lnTo>
                    <a:pt x="2844800" y="10160"/>
                  </a:lnTo>
                  <a:lnTo>
                    <a:pt x="2653030" y="10160"/>
                  </a:lnTo>
                  <a:lnTo>
                    <a:pt x="2653030" y="7113270"/>
                  </a:lnTo>
                  <a:close/>
                  <a:moveTo>
                    <a:pt x="1264920" y="372110"/>
                  </a:moveTo>
                  <a:lnTo>
                    <a:pt x="1073150" y="372110"/>
                  </a:lnTo>
                  <a:lnTo>
                    <a:pt x="1073150" y="7475220"/>
                  </a:lnTo>
                  <a:lnTo>
                    <a:pt x="1264920" y="7475220"/>
                  </a:lnTo>
                  <a:lnTo>
                    <a:pt x="1264920" y="372110"/>
                  </a:lnTo>
                  <a:close/>
                  <a:moveTo>
                    <a:pt x="2553970" y="148590"/>
                  </a:moveTo>
                  <a:lnTo>
                    <a:pt x="1315720" y="148590"/>
                  </a:lnTo>
                  <a:lnTo>
                    <a:pt x="1315720" y="7251700"/>
                  </a:lnTo>
                  <a:lnTo>
                    <a:pt x="2553970" y="7251700"/>
                  </a:lnTo>
                  <a:lnTo>
                    <a:pt x="2553970" y="148590"/>
                  </a:lnTo>
                  <a:close/>
                </a:path>
              </a:pathLst>
            </a:custGeom>
            <a:blipFill>
              <a:blip r:embed="rId5"/>
              <a:stretch>
                <a:fillRect l="-74881" t="0" r="-74881" b="0"/>
              </a:stretch>
            </a:blipFill>
          </p:spPr>
        </p:sp>
      </p:grpSp>
      <p:sp>
        <p:nvSpPr>
          <p:cNvPr name="TextBox 5" id="5"/>
          <p:cNvSpPr txBox="true"/>
          <p:nvPr/>
        </p:nvSpPr>
        <p:spPr>
          <a:xfrm rot="0">
            <a:off x="1028700" y="1497957"/>
            <a:ext cx="13983273" cy="781050"/>
          </a:xfrm>
          <a:prstGeom prst="rect">
            <a:avLst/>
          </a:prstGeom>
        </p:spPr>
        <p:txBody>
          <a:bodyPr anchor="t" rtlCol="false" tIns="0" lIns="0" bIns="0" rIns="0">
            <a:spAutoFit/>
          </a:bodyPr>
          <a:lstStyle/>
          <a:p>
            <a:pPr algn="l">
              <a:lnSpc>
                <a:spcPts val="6152"/>
              </a:lnSpc>
            </a:pPr>
            <a:r>
              <a:rPr lang="en-US" sz="5127">
                <a:solidFill>
                  <a:srgbClr val="374440"/>
                </a:solidFill>
                <a:latin typeface="League Spartan"/>
                <a:ea typeface="League Spartan"/>
                <a:cs typeface="League Spartan"/>
                <a:sym typeface="League Spartan"/>
              </a:rPr>
              <a:t>OUR DESIGN</a:t>
            </a:r>
          </a:p>
        </p:txBody>
      </p:sp>
      <p:sp>
        <p:nvSpPr>
          <p:cNvPr name="TextBox 6" id="6"/>
          <p:cNvSpPr txBox="true"/>
          <p:nvPr/>
        </p:nvSpPr>
        <p:spPr>
          <a:xfrm rot="0">
            <a:off x="1028700" y="2481705"/>
            <a:ext cx="13983273" cy="5669915"/>
          </a:xfrm>
          <a:prstGeom prst="rect">
            <a:avLst/>
          </a:prstGeom>
        </p:spPr>
        <p:txBody>
          <a:bodyPr anchor="t" rtlCol="false" tIns="0" lIns="0" bIns="0" rIns="0">
            <a:spAutoFit/>
          </a:bodyPr>
          <a:lstStyle/>
          <a:p>
            <a:pPr algn="just" marL="712465" indent="-356233" lvl="1">
              <a:lnSpc>
                <a:spcPts val="4619"/>
              </a:lnSpc>
              <a:buAutoNum type="arabicPeriod" startAt="1"/>
            </a:pPr>
            <a:r>
              <a:rPr lang="en-US" sz="3299">
                <a:solidFill>
                  <a:srgbClr val="374440"/>
                </a:solidFill>
                <a:latin typeface="Aileron"/>
                <a:ea typeface="Aileron"/>
                <a:cs typeface="Aileron"/>
                <a:sym typeface="Aileron"/>
              </a:rPr>
              <a:t> Treat Q-HPC as infrastructural pathways (revisitable trajectories) and analyze design-as-governance (interfaces, schedulers, maintenance, procurement).</a:t>
            </a:r>
          </a:p>
          <a:p>
            <a:pPr algn="just" marL="712465" indent="-356233" lvl="1">
              <a:lnSpc>
                <a:spcPts val="4619"/>
              </a:lnSpc>
              <a:buAutoNum type="arabicPeriod" startAt="1"/>
            </a:pPr>
            <a:r>
              <a:rPr lang="en-US" sz="3299">
                <a:solidFill>
                  <a:srgbClr val="374440"/>
                </a:solidFill>
                <a:latin typeface="Aileron"/>
                <a:ea typeface="Aileron"/>
                <a:cs typeface="Aileron"/>
                <a:sym typeface="Aileron"/>
              </a:rPr>
              <a:t> </a:t>
            </a:r>
            <a:r>
              <a:rPr lang="en-US" sz="3299">
                <a:solidFill>
                  <a:srgbClr val="374440"/>
                </a:solidFill>
                <a:latin typeface="Aileron"/>
                <a:ea typeface="Aileron"/>
                <a:cs typeface="Aileron"/>
                <a:sym typeface="Aileron"/>
              </a:rPr>
              <a:t>Comp</a:t>
            </a:r>
            <a:r>
              <a:rPr lang="en-US" sz="3299">
                <a:solidFill>
                  <a:srgbClr val="374440"/>
                </a:solidFill>
                <a:latin typeface="Aileron"/>
                <a:ea typeface="Aileron"/>
                <a:cs typeface="Aileron"/>
                <a:sym typeface="Aileron"/>
              </a:rPr>
              <a:t>are EU/US cases to identify lock-ins, signposts, and actionable levers.</a:t>
            </a:r>
          </a:p>
          <a:p>
            <a:pPr algn="just">
              <a:lnSpc>
                <a:spcPts val="4619"/>
              </a:lnSpc>
            </a:pPr>
          </a:p>
          <a:p>
            <a:pPr algn="just">
              <a:lnSpc>
                <a:spcPts val="4619"/>
              </a:lnSpc>
            </a:pPr>
            <a:r>
              <a:rPr lang="en-US" sz="3299" b="true">
                <a:solidFill>
                  <a:srgbClr val="374440"/>
                </a:solidFill>
                <a:latin typeface="Aileron Bold"/>
                <a:ea typeface="Aileron Bold"/>
                <a:cs typeface="Aileron Bold"/>
                <a:sym typeface="Aileron Bold"/>
              </a:rPr>
              <a:t>Guiding questions</a:t>
            </a:r>
          </a:p>
          <a:p>
            <a:pPr algn="just" marL="712465" indent="-356233" lvl="1">
              <a:lnSpc>
                <a:spcPts val="4619"/>
              </a:lnSpc>
              <a:buFont typeface="Arial"/>
              <a:buChar char="•"/>
            </a:pPr>
            <a:r>
              <a:rPr lang="en-US" sz="3299">
                <a:solidFill>
                  <a:srgbClr val="374440"/>
                </a:solidFill>
                <a:latin typeface="Aileron"/>
                <a:ea typeface="Aileron"/>
                <a:cs typeface="Aileron"/>
                <a:sym typeface="Aileron"/>
              </a:rPr>
              <a:t>Which integration pathways are stabilizing</a:t>
            </a:r>
            <a:r>
              <a:rPr lang="en-US" sz="3299">
                <a:solidFill>
                  <a:srgbClr val="000000"/>
                </a:solidFill>
                <a:latin typeface="Aileron"/>
                <a:ea typeface="Aileron"/>
                <a:cs typeface="Aileron"/>
                <a:sym typeface="Aileron"/>
              </a:rPr>
              <a:t> where?</a:t>
            </a:r>
          </a:p>
          <a:p>
            <a:pPr algn="just" marL="712465" indent="-356233" lvl="1">
              <a:lnSpc>
                <a:spcPts val="4619"/>
              </a:lnSpc>
              <a:buFont typeface="Arial"/>
              <a:buChar char="•"/>
            </a:pPr>
            <a:r>
              <a:rPr lang="en-US" sz="3299">
                <a:solidFill>
                  <a:srgbClr val="000000"/>
                </a:solidFill>
                <a:latin typeface="Aileron"/>
                <a:ea typeface="Aileron"/>
                <a:cs typeface="Aileron"/>
                <a:sym typeface="Aileron"/>
              </a:rPr>
              <a:t>How do design choices allocate capability, access, and accountability?</a:t>
            </a:r>
          </a:p>
          <a:p>
            <a:pPr algn="just">
              <a:lnSpc>
                <a:spcPts val="3499"/>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E9EBE6">
                <a:alpha val="100000"/>
              </a:srgbClr>
            </a:gs>
            <a:gs pos="50000">
              <a:srgbClr val="FFFFFF">
                <a:alpha val="100000"/>
              </a:srgbClr>
            </a:gs>
            <a:gs pos="100000">
              <a:srgbClr val="E9EBE6">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13870614"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a:ln cap="sq">
            <a:noFill/>
            <a:prstDash val="solid"/>
            <a:miter/>
          </a:ln>
        </p:spPr>
      </p:sp>
      <p:grpSp>
        <p:nvGrpSpPr>
          <p:cNvPr name="Group 3" id="3"/>
          <p:cNvGrpSpPr/>
          <p:nvPr/>
        </p:nvGrpSpPr>
        <p:grpSpPr>
          <a:xfrm rot="0">
            <a:off x="16029062" y="-161257"/>
            <a:ext cx="5668114" cy="10606545"/>
            <a:chOff x="0" y="0"/>
            <a:chExt cx="3995420" cy="7476490"/>
          </a:xfrm>
        </p:grpSpPr>
        <p:sp>
          <p:nvSpPr>
            <p:cNvPr name="Freeform 4" id="4"/>
            <p:cNvSpPr/>
            <p:nvPr/>
          </p:nvSpPr>
          <p:spPr>
            <a:xfrm flipH="false" flipV="false" rot="0">
              <a:off x="0" y="0"/>
              <a:ext cx="3995420" cy="7475220"/>
            </a:xfrm>
            <a:custGeom>
              <a:avLst/>
              <a:gdLst/>
              <a:ahLst/>
              <a:cxnLst/>
              <a:rect r="r" b="b" t="t" l="l"/>
              <a:pathLst>
                <a:path h="7475220" w="3995420">
                  <a:moveTo>
                    <a:pt x="287020" y="6818630"/>
                  </a:moveTo>
                  <a:lnTo>
                    <a:pt x="0" y="6818630"/>
                  </a:lnTo>
                  <a:lnTo>
                    <a:pt x="0" y="742950"/>
                  </a:lnTo>
                  <a:lnTo>
                    <a:pt x="287020" y="742950"/>
                  </a:lnTo>
                  <a:lnTo>
                    <a:pt x="287020" y="6818630"/>
                  </a:lnTo>
                  <a:close/>
                  <a:moveTo>
                    <a:pt x="683260" y="438150"/>
                  </a:moveTo>
                  <a:lnTo>
                    <a:pt x="327660" y="438150"/>
                  </a:lnTo>
                  <a:lnTo>
                    <a:pt x="327660" y="7113270"/>
                  </a:lnTo>
                  <a:lnTo>
                    <a:pt x="683260" y="7113270"/>
                  </a:lnTo>
                  <a:lnTo>
                    <a:pt x="683260" y="438150"/>
                  </a:lnTo>
                  <a:close/>
                  <a:moveTo>
                    <a:pt x="988060" y="0"/>
                  </a:moveTo>
                  <a:lnTo>
                    <a:pt x="796290" y="0"/>
                  </a:lnTo>
                  <a:lnTo>
                    <a:pt x="796290" y="7103110"/>
                  </a:lnTo>
                  <a:lnTo>
                    <a:pt x="988060" y="7103110"/>
                  </a:lnTo>
                  <a:lnTo>
                    <a:pt x="988060" y="0"/>
                  </a:lnTo>
                  <a:close/>
                  <a:moveTo>
                    <a:pt x="3354070" y="6370320"/>
                  </a:moveTo>
                  <a:lnTo>
                    <a:pt x="3641090" y="6370320"/>
                  </a:lnTo>
                  <a:lnTo>
                    <a:pt x="3641090" y="294640"/>
                  </a:lnTo>
                  <a:lnTo>
                    <a:pt x="3354070" y="294640"/>
                  </a:lnTo>
                  <a:lnTo>
                    <a:pt x="3354070" y="6370320"/>
                  </a:lnTo>
                  <a:close/>
                  <a:moveTo>
                    <a:pt x="3708400" y="6404610"/>
                  </a:moveTo>
                  <a:lnTo>
                    <a:pt x="3995420" y="6404610"/>
                  </a:lnTo>
                  <a:lnTo>
                    <a:pt x="3995420" y="1520190"/>
                  </a:lnTo>
                  <a:lnTo>
                    <a:pt x="3708400" y="1520190"/>
                  </a:lnTo>
                  <a:lnTo>
                    <a:pt x="3708400" y="6404610"/>
                  </a:lnTo>
                  <a:close/>
                  <a:moveTo>
                    <a:pt x="2956560" y="6675120"/>
                  </a:moveTo>
                  <a:lnTo>
                    <a:pt x="3312160" y="6675120"/>
                  </a:lnTo>
                  <a:lnTo>
                    <a:pt x="3312160" y="0"/>
                  </a:lnTo>
                  <a:lnTo>
                    <a:pt x="2956560" y="0"/>
                  </a:lnTo>
                  <a:lnTo>
                    <a:pt x="2956560" y="6675120"/>
                  </a:lnTo>
                  <a:close/>
                  <a:moveTo>
                    <a:pt x="2653030" y="7113270"/>
                  </a:moveTo>
                  <a:lnTo>
                    <a:pt x="2844800" y="7113270"/>
                  </a:lnTo>
                  <a:lnTo>
                    <a:pt x="2844800" y="10160"/>
                  </a:lnTo>
                  <a:lnTo>
                    <a:pt x="2653030" y="10160"/>
                  </a:lnTo>
                  <a:lnTo>
                    <a:pt x="2653030" y="7113270"/>
                  </a:lnTo>
                  <a:close/>
                  <a:moveTo>
                    <a:pt x="1264920" y="372110"/>
                  </a:moveTo>
                  <a:lnTo>
                    <a:pt x="1073150" y="372110"/>
                  </a:lnTo>
                  <a:lnTo>
                    <a:pt x="1073150" y="7475220"/>
                  </a:lnTo>
                  <a:lnTo>
                    <a:pt x="1264920" y="7475220"/>
                  </a:lnTo>
                  <a:lnTo>
                    <a:pt x="1264920" y="372110"/>
                  </a:lnTo>
                  <a:close/>
                  <a:moveTo>
                    <a:pt x="2553970" y="148590"/>
                  </a:moveTo>
                  <a:lnTo>
                    <a:pt x="1315720" y="148590"/>
                  </a:lnTo>
                  <a:lnTo>
                    <a:pt x="1315720" y="7251700"/>
                  </a:lnTo>
                  <a:lnTo>
                    <a:pt x="2553970" y="7251700"/>
                  </a:lnTo>
                  <a:lnTo>
                    <a:pt x="2553970" y="148590"/>
                  </a:lnTo>
                  <a:close/>
                </a:path>
              </a:pathLst>
            </a:custGeom>
            <a:blipFill>
              <a:blip r:embed="rId5"/>
              <a:stretch>
                <a:fillRect l="-74881" t="0" r="-74881" b="0"/>
              </a:stretch>
            </a:blipFill>
          </p:spPr>
        </p:sp>
      </p:grpSp>
      <p:sp>
        <p:nvSpPr>
          <p:cNvPr name="TextBox 5" id="5"/>
          <p:cNvSpPr txBox="true"/>
          <p:nvPr/>
        </p:nvSpPr>
        <p:spPr>
          <a:xfrm rot="0">
            <a:off x="1028700" y="1497957"/>
            <a:ext cx="13983273" cy="781050"/>
          </a:xfrm>
          <a:prstGeom prst="rect">
            <a:avLst/>
          </a:prstGeom>
        </p:spPr>
        <p:txBody>
          <a:bodyPr anchor="t" rtlCol="false" tIns="0" lIns="0" bIns="0" rIns="0">
            <a:spAutoFit/>
          </a:bodyPr>
          <a:lstStyle/>
          <a:p>
            <a:pPr algn="l">
              <a:lnSpc>
                <a:spcPts val="6152"/>
              </a:lnSpc>
            </a:pPr>
            <a:r>
              <a:rPr lang="en-US" sz="5127">
                <a:solidFill>
                  <a:srgbClr val="374440"/>
                </a:solidFill>
                <a:latin typeface="League Spartan"/>
                <a:ea typeface="League Spartan"/>
                <a:cs typeface="League Spartan"/>
                <a:sym typeface="League Spartan"/>
              </a:rPr>
              <a:t>Q-HPC CONVERGENCE</a:t>
            </a:r>
          </a:p>
        </p:txBody>
      </p:sp>
      <p:sp>
        <p:nvSpPr>
          <p:cNvPr name="TextBox 6" id="6"/>
          <p:cNvSpPr txBox="true"/>
          <p:nvPr/>
        </p:nvSpPr>
        <p:spPr>
          <a:xfrm rot="0">
            <a:off x="943527" y="2576860"/>
            <a:ext cx="14694639" cy="7035800"/>
          </a:xfrm>
          <a:prstGeom prst="rect">
            <a:avLst/>
          </a:prstGeom>
        </p:spPr>
        <p:txBody>
          <a:bodyPr anchor="t" rtlCol="false" tIns="0" lIns="0" bIns="0" rIns="0">
            <a:spAutoFit/>
          </a:bodyPr>
          <a:lstStyle/>
          <a:p>
            <a:pPr algn="just">
              <a:lnSpc>
                <a:spcPts val="2799"/>
              </a:lnSpc>
            </a:pPr>
            <a:r>
              <a:rPr lang="en-US" sz="1999">
                <a:solidFill>
                  <a:srgbClr val="374440"/>
                </a:solidFill>
                <a:latin typeface="Canva Sans"/>
                <a:ea typeface="Canva Sans"/>
                <a:cs typeface="Canva Sans"/>
                <a:sym typeface="Canva Sans"/>
              </a:rPr>
              <a:t>Quantum Computers are in their nascent stage; however, three different  architectural subcategories are crystallizing </a:t>
            </a:r>
          </a:p>
          <a:p>
            <a:pPr algn="just">
              <a:lnSpc>
                <a:spcPts val="2799"/>
              </a:lnSpc>
            </a:pPr>
            <a:r>
              <a:rPr lang="en-US" sz="1999" i="true">
                <a:solidFill>
                  <a:srgbClr val="374440"/>
                </a:solidFill>
                <a:latin typeface="Canva Sans Italics"/>
                <a:ea typeface="Canva Sans Italics"/>
                <a:cs typeface="Canva Sans Italics"/>
                <a:sym typeface="Canva Sans Italics"/>
              </a:rPr>
              <a:t>(Saurabh et al. 2023)</a:t>
            </a:r>
            <a:r>
              <a:rPr lang="en-US" sz="1999">
                <a:solidFill>
                  <a:srgbClr val="374440"/>
                </a:solidFill>
                <a:latin typeface="Canva Sans"/>
                <a:ea typeface="Canva Sans"/>
                <a:cs typeface="Canva Sans"/>
                <a:sym typeface="Canva Sans"/>
              </a:rPr>
              <a:t>:</a:t>
            </a:r>
          </a:p>
          <a:p>
            <a:pPr algn="just">
              <a:lnSpc>
                <a:spcPts val="2799"/>
              </a:lnSpc>
            </a:pPr>
          </a:p>
          <a:p>
            <a:pPr algn="just" marL="431799" indent="-215899" lvl="1">
              <a:lnSpc>
                <a:spcPts val="2799"/>
              </a:lnSpc>
              <a:buAutoNum type="arabicPeriod" startAt="1"/>
            </a:pPr>
            <a:r>
              <a:rPr lang="en-US" b="true" sz="1999">
                <a:solidFill>
                  <a:srgbClr val="374440"/>
                </a:solidFill>
                <a:latin typeface="Canva Sans Bold"/>
                <a:ea typeface="Canva Sans Bold"/>
                <a:cs typeface="Canva Sans Bold"/>
                <a:sym typeface="Canva Sans Bold"/>
              </a:rPr>
              <a:t>Quantum-in-HPC</a:t>
            </a:r>
            <a:r>
              <a:rPr lang="en-US" sz="1999">
                <a:solidFill>
                  <a:srgbClr val="374440"/>
                </a:solidFill>
                <a:latin typeface="Canva Sans"/>
                <a:ea typeface="Canva Sans"/>
                <a:cs typeface="Canva Sans"/>
                <a:sym typeface="Canva Sans"/>
              </a:rPr>
              <a:t>: Within Hybrid Architectures, Quantum Computing Units (QPU) are treated as additional accelerators, utilized for certain computing tasks; HPC is coming after the measurement cycles</a:t>
            </a:r>
          </a:p>
          <a:p>
            <a:pPr algn="just" marL="863598" indent="-287866" lvl="2">
              <a:lnSpc>
                <a:spcPts val="2799"/>
              </a:lnSpc>
              <a:buAutoNum type="alphaLcPeriod" startAt="1"/>
            </a:pPr>
            <a:r>
              <a:rPr lang="en-US" sz="1999">
                <a:solidFill>
                  <a:srgbClr val="374440"/>
                </a:solidFill>
                <a:latin typeface="Canva Sans"/>
                <a:ea typeface="Canva Sans"/>
                <a:cs typeface="Canva Sans"/>
                <a:sym typeface="Canva Sans"/>
              </a:rPr>
              <a:t> Workload Specialization: Molecular simulation, cryptography, and optimization inside workflows.</a:t>
            </a:r>
          </a:p>
          <a:p>
            <a:pPr algn="just" marL="863598" indent="-287866" lvl="2">
              <a:lnSpc>
                <a:spcPts val="2799"/>
              </a:lnSpc>
              <a:buAutoNum type="alphaLcPeriod" startAt="1"/>
            </a:pPr>
            <a:r>
              <a:rPr lang="en-US" sz="1999">
                <a:solidFill>
                  <a:srgbClr val="374440"/>
                </a:solidFill>
                <a:latin typeface="Canva Sans"/>
                <a:ea typeface="Canva Sans"/>
                <a:cs typeface="Canva Sans"/>
                <a:sym typeface="Canva Sans"/>
              </a:rPr>
              <a:t>Cloud + HPC Convergence: Cloud services piloting this accelerator model already.</a:t>
            </a:r>
          </a:p>
          <a:p>
            <a:pPr algn="just" marL="863598" indent="-287866" lvl="2">
              <a:lnSpc>
                <a:spcPts val="2799"/>
              </a:lnSpc>
              <a:buAutoNum type="alphaLcPeriod" startAt="1"/>
            </a:pPr>
            <a:r>
              <a:rPr lang="en-US" sz="1999">
                <a:solidFill>
                  <a:srgbClr val="374440"/>
                </a:solidFill>
                <a:latin typeface="Canva Sans"/>
                <a:ea typeface="Canva Sans"/>
                <a:cs typeface="Canva Sans"/>
                <a:sym typeface="Canva Sans"/>
              </a:rPr>
              <a:t>Short-Term Pathway: Closest to commercialization — companies already experimenting with hybrid quantum-classical APIs.</a:t>
            </a:r>
          </a:p>
          <a:p>
            <a:pPr algn="just" marL="431799" indent="-215899" lvl="1">
              <a:lnSpc>
                <a:spcPts val="2799"/>
              </a:lnSpc>
              <a:buAutoNum type="arabicPeriod" startAt="1"/>
            </a:pPr>
            <a:r>
              <a:rPr lang="en-US" b="true" sz="1999">
                <a:solidFill>
                  <a:srgbClr val="374440"/>
                </a:solidFill>
                <a:latin typeface="Canva Sans Bold"/>
                <a:ea typeface="Canva Sans Bold"/>
                <a:cs typeface="Canva Sans Bold"/>
                <a:sym typeface="Canva Sans Bold"/>
              </a:rPr>
              <a:t>Quantum-about-HPC</a:t>
            </a:r>
            <a:r>
              <a:rPr lang="en-US" sz="1999">
                <a:solidFill>
                  <a:srgbClr val="374440"/>
                </a:solidFill>
                <a:latin typeface="Canva Sans"/>
                <a:ea typeface="Canva Sans"/>
                <a:cs typeface="Canva Sans"/>
                <a:sym typeface="Canva Sans"/>
              </a:rPr>
              <a:t>: Quantum used as a black box, main control loops remain the HPC systems</a:t>
            </a:r>
          </a:p>
          <a:p>
            <a:pPr algn="just" marL="863598" indent="-287866" lvl="2">
              <a:lnSpc>
                <a:spcPts val="2799"/>
              </a:lnSpc>
              <a:buAutoNum type="alphaLcPeriod" startAt="1"/>
            </a:pPr>
            <a:r>
              <a:rPr lang="en-US" sz="1999">
                <a:solidFill>
                  <a:srgbClr val="374440"/>
                </a:solidFill>
                <a:latin typeface="Canva Sans"/>
                <a:ea typeface="Canva Sans"/>
                <a:cs typeface="Canva Sans"/>
                <a:sym typeface="Canva Sans"/>
              </a:rPr>
              <a:t>Algorithmic Abstraction Trend: Similar to how linear algebra libraries hide GPU internals — researchers don’t code gates, they call quantum solvers.</a:t>
            </a:r>
          </a:p>
          <a:p>
            <a:pPr algn="just" marL="863598" indent="-287866" lvl="2">
              <a:lnSpc>
                <a:spcPts val="2799"/>
              </a:lnSpc>
              <a:buAutoNum type="alphaLcPeriod" startAt="1"/>
            </a:pPr>
            <a:r>
              <a:rPr lang="en-US" sz="1999">
                <a:solidFill>
                  <a:srgbClr val="374440"/>
                </a:solidFill>
                <a:latin typeface="Canva Sans"/>
                <a:ea typeface="Canva Sans"/>
                <a:cs typeface="Canva Sans"/>
                <a:sym typeface="Canva Sans"/>
              </a:rPr>
              <a:t>Simulation Trend: Quantum-as-a-service for physical/chemical simulation; HPC orchestrated workflows.</a:t>
            </a:r>
          </a:p>
          <a:p>
            <a:pPr algn="just" marL="863598" indent="-287866" lvl="2">
              <a:lnSpc>
                <a:spcPts val="2799"/>
              </a:lnSpc>
              <a:buAutoNum type="alphaLcPeriod" startAt="1"/>
            </a:pPr>
            <a:r>
              <a:rPr lang="en-US" sz="1999">
                <a:solidFill>
                  <a:srgbClr val="374440"/>
                </a:solidFill>
                <a:latin typeface="Canva Sans"/>
                <a:ea typeface="Canva Sans"/>
                <a:cs typeface="Canva Sans"/>
                <a:sym typeface="Canva Sans"/>
              </a:rPr>
              <a:t>Trust in Abstraction: Moves towards usability — quantum tech hidden behind APIs, reducing barrier to adoption.</a:t>
            </a:r>
          </a:p>
          <a:p>
            <a:pPr algn="just" marL="863598" indent="-287866" lvl="2">
              <a:lnSpc>
                <a:spcPts val="2799"/>
              </a:lnSpc>
              <a:buAutoNum type="alphaLcPeriod" startAt="1"/>
            </a:pPr>
            <a:r>
              <a:rPr lang="en-US" sz="1999">
                <a:solidFill>
                  <a:srgbClr val="374440"/>
                </a:solidFill>
                <a:latin typeface="Canva Sans"/>
                <a:ea typeface="Canva Sans"/>
                <a:cs typeface="Canva Sans"/>
                <a:sym typeface="Canva Sans"/>
              </a:rPr>
              <a:t>Mid-Term Adoption: Fits the “black-box solver” model enterprises are used to with HPC toolchains.</a:t>
            </a:r>
          </a:p>
          <a:p>
            <a:pPr algn="just" marL="431799" indent="-215899" lvl="1">
              <a:lnSpc>
                <a:spcPts val="2799"/>
              </a:lnSpc>
              <a:buAutoNum type="arabicPeriod" startAt="1"/>
            </a:pPr>
            <a:r>
              <a:rPr lang="en-US" b="true" sz="1999">
                <a:solidFill>
                  <a:srgbClr val="374440"/>
                </a:solidFill>
                <a:latin typeface="Canva Sans Bold"/>
                <a:ea typeface="Canva Sans Bold"/>
                <a:cs typeface="Canva Sans Bold"/>
                <a:sym typeface="Canva Sans Bold"/>
              </a:rPr>
              <a:t>HPC for Quantum </a:t>
            </a:r>
            <a:r>
              <a:rPr lang="en-US" sz="1999">
                <a:solidFill>
                  <a:srgbClr val="374440"/>
                </a:solidFill>
                <a:latin typeface="Canva Sans"/>
                <a:ea typeface="Canva Sans"/>
                <a:cs typeface="Canva Sans"/>
                <a:sym typeface="Canva Sans"/>
              </a:rPr>
              <a:t>(Hybrid Architectures): Quantum and HPC Systems are connected as two parallel systems</a:t>
            </a:r>
          </a:p>
          <a:p>
            <a:pPr algn="just" marL="863598" indent="-287866" lvl="2">
              <a:lnSpc>
                <a:spcPts val="2799"/>
              </a:lnSpc>
              <a:buAutoNum type="alphaLcPeriod" startAt="1"/>
            </a:pPr>
            <a:r>
              <a:rPr lang="en-US" sz="1999">
                <a:solidFill>
                  <a:srgbClr val="374440"/>
                </a:solidFill>
                <a:latin typeface="Canva Sans"/>
                <a:ea typeface="Canva Sans"/>
                <a:cs typeface="Canva Sans"/>
                <a:sym typeface="Canva Sans"/>
              </a:rPr>
              <a:t>Current limiting factor: Quantum System Part; Future limiting factor: Classical System Part ⟶ Predictable change of infrastructural bottlenecks!</a:t>
            </a:r>
          </a:p>
          <a:p>
            <a:pPr algn="just" marL="863598" indent="-287866" lvl="2">
              <a:lnSpc>
                <a:spcPts val="2799"/>
              </a:lnSpc>
              <a:buAutoNum type="alphaLcPeriod" startAt="1"/>
            </a:pPr>
            <a:r>
              <a:rPr lang="en-US" sz="1999">
                <a:solidFill>
                  <a:srgbClr val="374440"/>
                </a:solidFill>
                <a:latin typeface="Canva Sans"/>
                <a:ea typeface="Canva Sans"/>
                <a:cs typeface="Canva Sans"/>
                <a:sym typeface="Canva Sans"/>
              </a:rPr>
              <a:t>Co-design Trend: Pushes hardware–software co-optimization, a trend seen in AI accelerators as well.</a:t>
            </a:r>
          </a:p>
          <a:p>
            <a:pPr algn="just">
              <a:lnSpc>
                <a:spcPts val="279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E9EBE6">
                <a:alpha val="100000"/>
              </a:srgbClr>
            </a:gs>
            <a:gs pos="50000">
              <a:srgbClr val="FFFFFF">
                <a:alpha val="100000"/>
              </a:srgbClr>
            </a:gs>
            <a:gs pos="100000">
              <a:srgbClr val="E9EBE6">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13870614"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a:ln cap="sq">
            <a:noFill/>
            <a:prstDash val="solid"/>
            <a:miter/>
          </a:ln>
        </p:spPr>
      </p:sp>
      <p:grpSp>
        <p:nvGrpSpPr>
          <p:cNvPr name="Group 3" id="3"/>
          <p:cNvGrpSpPr/>
          <p:nvPr/>
        </p:nvGrpSpPr>
        <p:grpSpPr>
          <a:xfrm rot="0">
            <a:off x="16029062" y="-161257"/>
            <a:ext cx="5668114" cy="10606545"/>
            <a:chOff x="0" y="0"/>
            <a:chExt cx="3995420" cy="7476490"/>
          </a:xfrm>
        </p:grpSpPr>
        <p:sp>
          <p:nvSpPr>
            <p:cNvPr name="Freeform 4" id="4"/>
            <p:cNvSpPr/>
            <p:nvPr/>
          </p:nvSpPr>
          <p:spPr>
            <a:xfrm flipH="false" flipV="false" rot="0">
              <a:off x="0" y="0"/>
              <a:ext cx="3995420" cy="7475220"/>
            </a:xfrm>
            <a:custGeom>
              <a:avLst/>
              <a:gdLst/>
              <a:ahLst/>
              <a:cxnLst/>
              <a:rect r="r" b="b" t="t" l="l"/>
              <a:pathLst>
                <a:path h="7475220" w="3995420">
                  <a:moveTo>
                    <a:pt x="287020" y="6818630"/>
                  </a:moveTo>
                  <a:lnTo>
                    <a:pt x="0" y="6818630"/>
                  </a:lnTo>
                  <a:lnTo>
                    <a:pt x="0" y="742950"/>
                  </a:lnTo>
                  <a:lnTo>
                    <a:pt x="287020" y="742950"/>
                  </a:lnTo>
                  <a:lnTo>
                    <a:pt x="287020" y="6818630"/>
                  </a:lnTo>
                  <a:close/>
                  <a:moveTo>
                    <a:pt x="683260" y="438150"/>
                  </a:moveTo>
                  <a:lnTo>
                    <a:pt x="327660" y="438150"/>
                  </a:lnTo>
                  <a:lnTo>
                    <a:pt x="327660" y="7113270"/>
                  </a:lnTo>
                  <a:lnTo>
                    <a:pt x="683260" y="7113270"/>
                  </a:lnTo>
                  <a:lnTo>
                    <a:pt x="683260" y="438150"/>
                  </a:lnTo>
                  <a:close/>
                  <a:moveTo>
                    <a:pt x="988060" y="0"/>
                  </a:moveTo>
                  <a:lnTo>
                    <a:pt x="796290" y="0"/>
                  </a:lnTo>
                  <a:lnTo>
                    <a:pt x="796290" y="7103110"/>
                  </a:lnTo>
                  <a:lnTo>
                    <a:pt x="988060" y="7103110"/>
                  </a:lnTo>
                  <a:lnTo>
                    <a:pt x="988060" y="0"/>
                  </a:lnTo>
                  <a:close/>
                  <a:moveTo>
                    <a:pt x="3354070" y="6370320"/>
                  </a:moveTo>
                  <a:lnTo>
                    <a:pt x="3641090" y="6370320"/>
                  </a:lnTo>
                  <a:lnTo>
                    <a:pt x="3641090" y="294640"/>
                  </a:lnTo>
                  <a:lnTo>
                    <a:pt x="3354070" y="294640"/>
                  </a:lnTo>
                  <a:lnTo>
                    <a:pt x="3354070" y="6370320"/>
                  </a:lnTo>
                  <a:close/>
                  <a:moveTo>
                    <a:pt x="3708400" y="6404610"/>
                  </a:moveTo>
                  <a:lnTo>
                    <a:pt x="3995420" y="6404610"/>
                  </a:lnTo>
                  <a:lnTo>
                    <a:pt x="3995420" y="1520190"/>
                  </a:lnTo>
                  <a:lnTo>
                    <a:pt x="3708400" y="1520190"/>
                  </a:lnTo>
                  <a:lnTo>
                    <a:pt x="3708400" y="6404610"/>
                  </a:lnTo>
                  <a:close/>
                  <a:moveTo>
                    <a:pt x="2956560" y="6675120"/>
                  </a:moveTo>
                  <a:lnTo>
                    <a:pt x="3312160" y="6675120"/>
                  </a:lnTo>
                  <a:lnTo>
                    <a:pt x="3312160" y="0"/>
                  </a:lnTo>
                  <a:lnTo>
                    <a:pt x="2956560" y="0"/>
                  </a:lnTo>
                  <a:lnTo>
                    <a:pt x="2956560" y="6675120"/>
                  </a:lnTo>
                  <a:close/>
                  <a:moveTo>
                    <a:pt x="2653030" y="7113270"/>
                  </a:moveTo>
                  <a:lnTo>
                    <a:pt x="2844800" y="7113270"/>
                  </a:lnTo>
                  <a:lnTo>
                    <a:pt x="2844800" y="10160"/>
                  </a:lnTo>
                  <a:lnTo>
                    <a:pt x="2653030" y="10160"/>
                  </a:lnTo>
                  <a:lnTo>
                    <a:pt x="2653030" y="7113270"/>
                  </a:lnTo>
                  <a:close/>
                  <a:moveTo>
                    <a:pt x="1264920" y="372110"/>
                  </a:moveTo>
                  <a:lnTo>
                    <a:pt x="1073150" y="372110"/>
                  </a:lnTo>
                  <a:lnTo>
                    <a:pt x="1073150" y="7475220"/>
                  </a:lnTo>
                  <a:lnTo>
                    <a:pt x="1264920" y="7475220"/>
                  </a:lnTo>
                  <a:lnTo>
                    <a:pt x="1264920" y="372110"/>
                  </a:lnTo>
                  <a:close/>
                  <a:moveTo>
                    <a:pt x="2553970" y="148590"/>
                  </a:moveTo>
                  <a:lnTo>
                    <a:pt x="1315720" y="148590"/>
                  </a:lnTo>
                  <a:lnTo>
                    <a:pt x="1315720" y="7251700"/>
                  </a:lnTo>
                  <a:lnTo>
                    <a:pt x="2553970" y="7251700"/>
                  </a:lnTo>
                  <a:lnTo>
                    <a:pt x="2553970" y="148590"/>
                  </a:lnTo>
                  <a:close/>
                </a:path>
              </a:pathLst>
            </a:custGeom>
            <a:blipFill>
              <a:blip r:embed="rId5"/>
              <a:stretch>
                <a:fillRect l="-74881" t="0" r="-74881" b="0"/>
              </a:stretch>
            </a:blipFill>
          </p:spPr>
        </p:sp>
      </p:grpSp>
      <p:sp>
        <p:nvSpPr>
          <p:cNvPr name="TextBox 5" id="5"/>
          <p:cNvSpPr txBox="true"/>
          <p:nvPr/>
        </p:nvSpPr>
        <p:spPr>
          <a:xfrm rot="0">
            <a:off x="1028700" y="1497957"/>
            <a:ext cx="13983273" cy="781050"/>
          </a:xfrm>
          <a:prstGeom prst="rect">
            <a:avLst/>
          </a:prstGeom>
        </p:spPr>
        <p:txBody>
          <a:bodyPr anchor="t" rtlCol="false" tIns="0" lIns="0" bIns="0" rIns="0">
            <a:spAutoFit/>
          </a:bodyPr>
          <a:lstStyle/>
          <a:p>
            <a:pPr algn="l">
              <a:lnSpc>
                <a:spcPts val="6152"/>
              </a:lnSpc>
            </a:pPr>
            <a:r>
              <a:rPr lang="en-US" sz="5127">
                <a:solidFill>
                  <a:srgbClr val="374440"/>
                </a:solidFill>
                <a:latin typeface="League Spartan"/>
                <a:ea typeface="League Spartan"/>
                <a:cs typeface="League Spartan"/>
                <a:sym typeface="League Spartan"/>
              </a:rPr>
              <a:t>THINKING INFRASTRUCTURALLY</a:t>
            </a:r>
          </a:p>
        </p:txBody>
      </p:sp>
      <p:sp>
        <p:nvSpPr>
          <p:cNvPr name="TextBox 6" id="6"/>
          <p:cNvSpPr txBox="true"/>
          <p:nvPr/>
        </p:nvSpPr>
        <p:spPr>
          <a:xfrm rot="0">
            <a:off x="1028700" y="2762135"/>
            <a:ext cx="14279382" cy="7750463"/>
          </a:xfrm>
          <a:prstGeom prst="rect">
            <a:avLst/>
          </a:prstGeom>
        </p:spPr>
        <p:txBody>
          <a:bodyPr anchor="t" rtlCol="false" tIns="0" lIns="0" bIns="0" rIns="0">
            <a:spAutoFit/>
          </a:bodyPr>
          <a:lstStyle/>
          <a:p>
            <a:pPr algn="just">
              <a:lnSpc>
                <a:spcPts val="2940"/>
              </a:lnSpc>
            </a:pPr>
            <a:r>
              <a:rPr lang="en-US" sz="2100">
                <a:solidFill>
                  <a:srgbClr val="374440"/>
                </a:solidFill>
                <a:latin typeface="Canva Sans"/>
                <a:ea typeface="Canva Sans"/>
                <a:cs typeface="Canva Sans"/>
                <a:sym typeface="Canva Sans"/>
              </a:rPr>
              <a:t>I</a:t>
            </a:r>
            <a:r>
              <a:rPr lang="en-US" sz="2100" b="true">
                <a:solidFill>
                  <a:srgbClr val="374440"/>
                </a:solidFill>
                <a:latin typeface="Canva Sans Bold"/>
                <a:ea typeface="Canva Sans Bold"/>
                <a:cs typeface="Canva Sans Bold"/>
                <a:sym typeface="Canva Sans Bold"/>
              </a:rPr>
              <a:t>nfrastructure</a:t>
            </a:r>
            <a:r>
              <a:rPr lang="en-US" sz="2100">
                <a:solidFill>
                  <a:srgbClr val="374440"/>
                </a:solidFill>
                <a:latin typeface="Canva Sans"/>
                <a:ea typeface="Canva Sans"/>
                <a:cs typeface="Canva Sans"/>
                <a:sym typeface="Canva Sans"/>
              </a:rPr>
              <a:t> =</a:t>
            </a:r>
            <a:r>
              <a:rPr lang="en-US" sz="2100">
                <a:solidFill>
                  <a:srgbClr val="374440"/>
                </a:solidFill>
                <a:latin typeface="Canva Sans"/>
                <a:ea typeface="Canva Sans"/>
                <a:cs typeface="Canva Sans"/>
                <a:sym typeface="Canva Sans"/>
              </a:rPr>
              <a:t> ensemble of material systems, standards, interfaces, routines, and institutions that enable other activities to function, becoming taken-for-granted through use while organizing access, coordination, and control. (c.f. </a:t>
            </a:r>
            <a:r>
              <a:rPr lang="en-US" sz="2100" i="true">
                <a:solidFill>
                  <a:srgbClr val="374440"/>
                </a:solidFill>
                <a:latin typeface="Canva Sans Italics"/>
                <a:ea typeface="Canva Sans Italics"/>
                <a:cs typeface="Canva Sans Italics"/>
                <a:sym typeface="Canva Sans Italics"/>
              </a:rPr>
              <a:t>Star &amp; Ruhleder, 1996; Larkin, 2013</a:t>
            </a:r>
            <a:r>
              <a:rPr lang="en-US" sz="2100">
                <a:solidFill>
                  <a:srgbClr val="374440"/>
                </a:solidFill>
                <a:latin typeface="Canva Sans"/>
                <a:ea typeface="Canva Sans"/>
                <a:cs typeface="Canva Sans"/>
                <a:sym typeface="Canva Sans"/>
              </a:rPr>
              <a:t>)</a:t>
            </a:r>
          </a:p>
          <a:p>
            <a:pPr algn="just">
              <a:lnSpc>
                <a:spcPts val="2940"/>
              </a:lnSpc>
            </a:pPr>
          </a:p>
          <a:p>
            <a:pPr algn="just">
              <a:lnSpc>
                <a:spcPts val="2940"/>
              </a:lnSpc>
            </a:pPr>
            <a:r>
              <a:rPr lang="en-US" sz="2100">
                <a:solidFill>
                  <a:srgbClr val="374440"/>
                </a:solidFill>
                <a:latin typeface="Canva Sans"/>
                <a:ea typeface="Canva Sans"/>
                <a:cs typeface="Canva Sans"/>
                <a:sym typeface="Canva Sans"/>
              </a:rPr>
              <a:t>Four complementary lenses</a:t>
            </a:r>
          </a:p>
          <a:p>
            <a:pPr algn="just" marL="453390" indent="-226695" lvl="1">
              <a:lnSpc>
                <a:spcPts val="2940"/>
              </a:lnSpc>
              <a:buFont typeface="Arial"/>
              <a:buChar char="•"/>
            </a:pPr>
            <a:r>
              <a:rPr lang="en-US" b="true" sz="2100">
                <a:solidFill>
                  <a:srgbClr val="374440"/>
                </a:solidFill>
                <a:latin typeface="Canva Sans Bold"/>
                <a:ea typeface="Canva Sans Bold"/>
                <a:cs typeface="Canva Sans Bold"/>
                <a:sym typeface="Canva Sans Bold"/>
              </a:rPr>
              <a:t>Infrastructuring</a:t>
            </a:r>
            <a:r>
              <a:rPr lang="en-US" sz="2100">
                <a:solidFill>
                  <a:srgbClr val="374440"/>
                </a:solidFill>
                <a:latin typeface="Canva Sans"/>
                <a:ea typeface="Canva Sans"/>
                <a:cs typeface="Canva Sans"/>
                <a:sym typeface="Canva Sans"/>
              </a:rPr>
              <a:t> (practice-oriented): Infrastructure is never finished; it’s built/maintained through mundane work—classifications, interfaces, scheduling, calibration, documentation. (</a:t>
            </a:r>
            <a:r>
              <a:rPr lang="en-US" sz="2100" i="true">
                <a:solidFill>
                  <a:srgbClr val="374440"/>
                </a:solidFill>
                <a:latin typeface="Canva Sans Italics"/>
                <a:ea typeface="Canva Sans Italics"/>
                <a:cs typeface="Canva Sans Italics"/>
                <a:sym typeface="Canva Sans Italics"/>
              </a:rPr>
              <a:t>Star &amp; Ruhleder, 1996; Pipek &amp; Wulf, 2009</a:t>
            </a:r>
            <a:r>
              <a:rPr lang="en-US" sz="2100">
                <a:solidFill>
                  <a:srgbClr val="374440"/>
                </a:solidFill>
                <a:latin typeface="Canva Sans"/>
                <a:ea typeface="Canva Sans"/>
                <a:cs typeface="Canva Sans"/>
                <a:sym typeface="Canva Sans"/>
              </a:rPr>
              <a:t>)</a:t>
            </a:r>
          </a:p>
          <a:p>
            <a:pPr algn="just" marL="453390" indent="-226695" lvl="1">
              <a:lnSpc>
                <a:spcPts val="2940"/>
              </a:lnSpc>
              <a:buFont typeface="Arial"/>
              <a:buChar char="•"/>
            </a:pPr>
            <a:r>
              <a:rPr lang="en-US" b="true" sz="2100">
                <a:solidFill>
                  <a:srgbClr val="374440"/>
                </a:solidFill>
                <a:latin typeface="Canva Sans Bold"/>
                <a:ea typeface="Canva Sans Bold"/>
                <a:cs typeface="Canva Sans Bold"/>
                <a:sym typeface="Canva Sans Bold"/>
              </a:rPr>
              <a:t>Politicality</a:t>
            </a:r>
            <a:r>
              <a:rPr lang="en-US" sz="2100">
                <a:solidFill>
                  <a:srgbClr val="374440"/>
                </a:solidFill>
                <a:latin typeface="Canva Sans"/>
                <a:ea typeface="Canva Sans"/>
                <a:cs typeface="Canva Sans"/>
                <a:sym typeface="Canva Sans"/>
              </a:rPr>
              <a:t>: Infrastructures shape subjects and spaces; their politics becomes most visible in breakdowns and absences. (</a:t>
            </a:r>
            <a:r>
              <a:rPr lang="en-US" sz="2100" i="true">
                <a:solidFill>
                  <a:srgbClr val="374440"/>
                </a:solidFill>
                <a:latin typeface="Canva Sans Italics"/>
                <a:ea typeface="Canva Sans Italics"/>
                <a:cs typeface="Canva Sans Italics"/>
                <a:sym typeface="Canva Sans Italics"/>
              </a:rPr>
              <a:t>Larkin, 2013</a:t>
            </a:r>
            <a:r>
              <a:rPr lang="en-US" sz="2100">
                <a:solidFill>
                  <a:srgbClr val="374440"/>
                </a:solidFill>
                <a:latin typeface="Canva Sans"/>
                <a:ea typeface="Canva Sans"/>
                <a:cs typeface="Canva Sans"/>
                <a:sym typeface="Canva Sans"/>
              </a:rPr>
              <a:t>)</a:t>
            </a:r>
          </a:p>
          <a:p>
            <a:pPr algn="just" marL="453390" indent="-226695" lvl="1">
              <a:lnSpc>
                <a:spcPts val="2940"/>
              </a:lnSpc>
              <a:buFont typeface="Arial"/>
              <a:buChar char="•"/>
            </a:pPr>
            <a:r>
              <a:rPr lang="en-US" b="true" sz="2100">
                <a:solidFill>
                  <a:srgbClr val="374440"/>
                </a:solidFill>
                <a:latin typeface="Canva Sans Bold"/>
                <a:ea typeface="Canva Sans Bold"/>
                <a:cs typeface="Canva Sans Bold"/>
                <a:sym typeface="Canva Sans Bold"/>
              </a:rPr>
              <a:t>Platformization</a:t>
            </a:r>
            <a:r>
              <a:rPr lang="en-US" sz="2100">
                <a:solidFill>
                  <a:srgbClr val="374440"/>
                </a:solidFill>
                <a:latin typeface="Canva Sans"/>
                <a:ea typeface="Canva Sans"/>
                <a:cs typeface="Canva Sans"/>
                <a:sym typeface="Canva Sans"/>
              </a:rPr>
              <a:t>: Private platforms increasingly become infrastructure, relocating accountability and public value provision. (</a:t>
            </a:r>
            <a:r>
              <a:rPr lang="en-US" sz="2100" i="true">
                <a:solidFill>
                  <a:srgbClr val="374440"/>
                </a:solidFill>
                <a:latin typeface="Canva Sans Italics"/>
                <a:ea typeface="Canva Sans Italics"/>
                <a:cs typeface="Canva Sans Italics"/>
                <a:sym typeface="Canva Sans Italics"/>
              </a:rPr>
              <a:t>Plantin, Lagoze, Edwards, &amp; Sandvig, 2018</a:t>
            </a:r>
            <a:r>
              <a:rPr lang="en-US" sz="2100">
                <a:solidFill>
                  <a:srgbClr val="374440"/>
                </a:solidFill>
                <a:latin typeface="Canva Sans"/>
                <a:ea typeface="Canva Sans"/>
                <a:cs typeface="Canva Sans"/>
                <a:sym typeface="Canva Sans"/>
              </a:rPr>
              <a:t>)</a:t>
            </a:r>
          </a:p>
          <a:p>
            <a:pPr algn="just" marL="453390" indent="-226695" lvl="1">
              <a:lnSpc>
                <a:spcPts val="2940"/>
              </a:lnSpc>
              <a:buFont typeface="Arial"/>
              <a:buChar char="•"/>
            </a:pPr>
            <a:r>
              <a:rPr lang="en-US" b="true" sz="2100">
                <a:solidFill>
                  <a:srgbClr val="374440"/>
                </a:solidFill>
                <a:latin typeface="Canva Sans Bold"/>
                <a:ea typeface="Canva Sans Bold"/>
                <a:cs typeface="Canva Sans Bold"/>
                <a:sym typeface="Canva Sans Bold"/>
              </a:rPr>
              <a:t>Sociotechnical imaginaries</a:t>
            </a:r>
            <a:r>
              <a:rPr lang="en-US" sz="2100">
                <a:solidFill>
                  <a:srgbClr val="374440"/>
                </a:solidFill>
                <a:latin typeface="Canva Sans"/>
                <a:ea typeface="Canva Sans"/>
                <a:cs typeface="Canva Sans"/>
                <a:sym typeface="Canva Sans"/>
              </a:rPr>
              <a:t>: National/organizational visions align investment and institutional design (e.g., “exascale + quantum,” “sovereignty”). (</a:t>
            </a:r>
            <a:r>
              <a:rPr lang="en-US" sz="2100" i="true">
                <a:solidFill>
                  <a:srgbClr val="374440"/>
                </a:solidFill>
                <a:latin typeface="Canva Sans Italics"/>
                <a:ea typeface="Canva Sans Italics"/>
                <a:cs typeface="Canva Sans Italics"/>
                <a:sym typeface="Canva Sans Italics"/>
              </a:rPr>
              <a:t>Jasanoff &amp; Kim, 2013</a:t>
            </a:r>
            <a:r>
              <a:rPr lang="en-US" sz="2100">
                <a:solidFill>
                  <a:srgbClr val="374440"/>
                </a:solidFill>
                <a:latin typeface="Canva Sans"/>
                <a:ea typeface="Canva Sans"/>
                <a:cs typeface="Canva Sans"/>
                <a:sym typeface="Canva Sans"/>
              </a:rPr>
              <a:t>)</a:t>
            </a:r>
          </a:p>
          <a:p>
            <a:pPr algn="just">
              <a:lnSpc>
                <a:spcPts val="2940"/>
              </a:lnSpc>
            </a:pPr>
          </a:p>
          <a:p>
            <a:pPr algn="just">
              <a:lnSpc>
                <a:spcPts val="2940"/>
              </a:lnSpc>
            </a:pPr>
            <a:r>
              <a:rPr lang="en-US" sz="2100">
                <a:solidFill>
                  <a:srgbClr val="374440"/>
                </a:solidFill>
                <a:latin typeface="Canva Sans"/>
                <a:ea typeface="Canva Sans"/>
                <a:cs typeface="Canva Sans"/>
                <a:sym typeface="Canva Sans"/>
              </a:rPr>
              <a:t>Applied to Q-HPC</a:t>
            </a:r>
          </a:p>
          <a:p>
            <a:pPr algn="just" marL="453390" indent="-226695" lvl="1">
              <a:lnSpc>
                <a:spcPts val="2940"/>
              </a:lnSpc>
              <a:buFont typeface="Arial"/>
              <a:buChar char="•"/>
            </a:pPr>
            <a:r>
              <a:rPr lang="en-US" sz="2100">
                <a:solidFill>
                  <a:srgbClr val="374440"/>
                </a:solidFill>
                <a:latin typeface="Canva Sans"/>
                <a:ea typeface="Canva Sans"/>
                <a:cs typeface="Canva Sans"/>
                <a:sym typeface="Canva Sans"/>
              </a:rPr>
              <a:t>Key infrastructural</a:t>
            </a:r>
            <a:r>
              <a:rPr lang="en-US" sz="2100">
                <a:solidFill>
                  <a:srgbClr val="000000"/>
                </a:solidFill>
                <a:latin typeface="Canva Sans"/>
                <a:ea typeface="Canva Sans"/>
                <a:cs typeface="Canva Sans"/>
                <a:sym typeface="Canva Sans"/>
              </a:rPr>
              <a:t> elements: IRs/compilers (e.g., QIR), APIs/SDKs, scheduler policies, telemetry/observability, facility ops (cryo, calibration)</a:t>
            </a:r>
            <a:r>
              <a:rPr lang="en-US" sz="2100">
                <a:solidFill>
                  <a:srgbClr val="374440"/>
                </a:solidFill>
                <a:latin typeface="Canva Sans"/>
                <a:ea typeface="Canva Sans"/>
                <a:cs typeface="Canva Sans"/>
                <a:sym typeface="Canva Sans"/>
              </a:rPr>
              <a:t>.</a:t>
            </a:r>
          </a:p>
          <a:p>
            <a:pPr algn="just" marL="453390" indent="-226695" lvl="1">
              <a:lnSpc>
                <a:spcPts val="2940"/>
              </a:lnSpc>
              <a:buFont typeface="Arial"/>
              <a:buChar char="•"/>
            </a:pPr>
            <a:r>
              <a:rPr lang="en-US" sz="2100">
                <a:solidFill>
                  <a:srgbClr val="374440"/>
                </a:solidFill>
                <a:latin typeface="Canva Sans"/>
                <a:ea typeface="Canva Sans"/>
                <a:cs typeface="Canva Sans"/>
                <a:sym typeface="Canva Sans"/>
              </a:rPr>
              <a:t>Design choices in these elements are governance choices (who can do what, when, and under which pivotal conditions).</a:t>
            </a:r>
          </a:p>
          <a:p>
            <a:pPr algn="just">
              <a:lnSpc>
                <a:spcPts val="2628"/>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E9EBE6">
                <a:alpha val="100000"/>
              </a:srgbClr>
            </a:gs>
            <a:gs pos="50000">
              <a:srgbClr val="FFFFFF">
                <a:alpha val="100000"/>
              </a:srgbClr>
            </a:gs>
            <a:gs pos="100000">
              <a:srgbClr val="E9EBE6">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13870614"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a:ln cap="sq">
            <a:noFill/>
            <a:prstDash val="solid"/>
            <a:miter/>
          </a:ln>
        </p:spPr>
      </p:sp>
      <p:grpSp>
        <p:nvGrpSpPr>
          <p:cNvPr name="Group 3" id="3"/>
          <p:cNvGrpSpPr/>
          <p:nvPr/>
        </p:nvGrpSpPr>
        <p:grpSpPr>
          <a:xfrm rot="0">
            <a:off x="16029062" y="-161257"/>
            <a:ext cx="5668114" cy="10606545"/>
            <a:chOff x="0" y="0"/>
            <a:chExt cx="3995420" cy="7476490"/>
          </a:xfrm>
        </p:grpSpPr>
        <p:sp>
          <p:nvSpPr>
            <p:cNvPr name="Freeform 4" id="4"/>
            <p:cNvSpPr/>
            <p:nvPr/>
          </p:nvSpPr>
          <p:spPr>
            <a:xfrm flipH="false" flipV="false" rot="0">
              <a:off x="0" y="0"/>
              <a:ext cx="3995420" cy="7475220"/>
            </a:xfrm>
            <a:custGeom>
              <a:avLst/>
              <a:gdLst/>
              <a:ahLst/>
              <a:cxnLst/>
              <a:rect r="r" b="b" t="t" l="l"/>
              <a:pathLst>
                <a:path h="7475220" w="3995420">
                  <a:moveTo>
                    <a:pt x="287020" y="6818630"/>
                  </a:moveTo>
                  <a:lnTo>
                    <a:pt x="0" y="6818630"/>
                  </a:lnTo>
                  <a:lnTo>
                    <a:pt x="0" y="742950"/>
                  </a:lnTo>
                  <a:lnTo>
                    <a:pt x="287020" y="742950"/>
                  </a:lnTo>
                  <a:lnTo>
                    <a:pt x="287020" y="6818630"/>
                  </a:lnTo>
                  <a:close/>
                  <a:moveTo>
                    <a:pt x="683260" y="438150"/>
                  </a:moveTo>
                  <a:lnTo>
                    <a:pt x="327660" y="438150"/>
                  </a:lnTo>
                  <a:lnTo>
                    <a:pt x="327660" y="7113270"/>
                  </a:lnTo>
                  <a:lnTo>
                    <a:pt x="683260" y="7113270"/>
                  </a:lnTo>
                  <a:lnTo>
                    <a:pt x="683260" y="438150"/>
                  </a:lnTo>
                  <a:close/>
                  <a:moveTo>
                    <a:pt x="988060" y="0"/>
                  </a:moveTo>
                  <a:lnTo>
                    <a:pt x="796290" y="0"/>
                  </a:lnTo>
                  <a:lnTo>
                    <a:pt x="796290" y="7103110"/>
                  </a:lnTo>
                  <a:lnTo>
                    <a:pt x="988060" y="7103110"/>
                  </a:lnTo>
                  <a:lnTo>
                    <a:pt x="988060" y="0"/>
                  </a:lnTo>
                  <a:close/>
                  <a:moveTo>
                    <a:pt x="3354070" y="6370320"/>
                  </a:moveTo>
                  <a:lnTo>
                    <a:pt x="3641090" y="6370320"/>
                  </a:lnTo>
                  <a:lnTo>
                    <a:pt x="3641090" y="294640"/>
                  </a:lnTo>
                  <a:lnTo>
                    <a:pt x="3354070" y="294640"/>
                  </a:lnTo>
                  <a:lnTo>
                    <a:pt x="3354070" y="6370320"/>
                  </a:lnTo>
                  <a:close/>
                  <a:moveTo>
                    <a:pt x="3708400" y="6404610"/>
                  </a:moveTo>
                  <a:lnTo>
                    <a:pt x="3995420" y="6404610"/>
                  </a:lnTo>
                  <a:lnTo>
                    <a:pt x="3995420" y="1520190"/>
                  </a:lnTo>
                  <a:lnTo>
                    <a:pt x="3708400" y="1520190"/>
                  </a:lnTo>
                  <a:lnTo>
                    <a:pt x="3708400" y="6404610"/>
                  </a:lnTo>
                  <a:close/>
                  <a:moveTo>
                    <a:pt x="2956560" y="6675120"/>
                  </a:moveTo>
                  <a:lnTo>
                    <a:pt x="3312160" y="6675120"/>
                  </a:lnTo>
                  <a:lnTo>
                    <a:pt x="3312160" y="0"/>
                  </a:lnTo>
                  <a:lnTo>
                    <a:pt x="2956560" y="0"/>
                  </a:lnTo>
                  <a:lnTo>
                    <a:pt x="2956560" y="6675120"/>
                  </a:lnTo>
                  <a:close/>
                  <a:moveTo>
                    <a:pt x="2653030" y="7113270"/>
                  </a:moveTo>
                  <a:lnTo>
                    <a:pt x="2844800" y="7113270"/>
                  </a:lnTo>
                  <a:lnTo>
                    <a:pt x="2844800" y="10160"/>
                  </a:lnTo>
                  <a:lnTo>
                    <a:pt x="2653030" y="10160"/>
                  </a:lnTo>
                  <a:lnTo>
                    <a:pt x="2653030" y="7113270"/>
                  </a:lnTo>
                  <a:close/>
                  <a:moveTo>
                    <a:pt x="1264920" y="372110"/>
                  </a:moveTo>
                  <a:lnTo>
                    <a:pt x="1073150" y="372110"/>
                  </a:lnTo>
                  <a:lnTo>
                    <a:pt x="1073150" y="7475220"/>
                  </a:lnTo>
                  <a:lnTo>
                    <a:pt x="1264920" y="7475220"/>
                  </a:lnTo>
                  <a:lnTo>
                    <a:pt x="1264920" y="372110"/>
                  </a:lnTo>
                  <a:close/>
                  <a:moveTo>
                    <a:pt x="2553970" y="148590"/>
                  </a:moveTo>
                  <a:lnTo>
                    <a:pt x="1315720" y="148590"/>
                  </a:lnTo>
                  <a:lnTo>
                    <a:pt x="1315720" y="7251700"/>
                  </a:lnTo>
                  <a:lnTo>
                    <a:pt x="2553970" y="7251700"/>
                  </a:lnTo>
                  <a:lnTo>
                    <a:pt x="2553970" y="148590"/>
                  </a:lnTo>
                  <a:close/>
                </a:path>
              </a:pathLst>
            </a:custGeom>
            <a:blipFill>
              <a:blip r:embed="rId5"/>
              <a:stretch>
                <a:fillRect l="-74881" t="0" r="-74881" b="0"/>
              </a:stretch>
            </a:blipFill>
          </p:spPr>
        </p:sp>
      </p:grpSp>
      <p:sp>
        <p:nvSpPr>
          <p:cNvPr name="TextBox 5" id="5"/>
          <p:cNvSpPr txBox="true"/>
          <p:nvPr/>
        </p:nvSpPr>
        <p:spPr>
          <a:xfrm rot="0">
            <a:off x="1028700" y="1497957"/>
            <a:ext cx="13983273" cy="781050"/>
          </a:xfrm>
          <a:prstGeom prst="rect">
            <a:avLst/>
          </a:prstGeom>
        </p:spPr>
        <p:txBody>
          <a:bodyPr anchor="t" rtlCol="false" tIns="0" lIns="0" bIns="0" rIns="0">
            <a:spAutoFit/>
          </a:bodyPr>
          <a:lstStyle/>
          <a:p>
            <a:pPr algn="l">
              <a:lnSpc>
                <a:spcPts val="6152"/>
              </a:lnSpc>
            </a:pPr>
            <a:r>
              <a:rPr lang="en-US" sz="5127">
                <a:solidFill>
                  <a:srgbClr val="374440"/>
                </a:solidFill>
                <a:latin typeface="League Spartan"/>
                <a:ea typeface="League Spartan"/>
                <a:cs typeface="League Spartan"/>
                <a:sym typeface="League Spartan"/>
              </a:rPr>
              <a:t>INFRASTRUCTURAL PATHWAYS</a:t>
            </a:r>
          </a:p>
        </p:txBody>
      </p:sp>
      <p:sp>
        <p:nvSpPr>
          <p:cNvPr name="TextBox 6" id="6"/>
          <p:cNvSpPr txBox="true"/>
          <p:nvPr/>
        </p:nvSpPr>
        <p:spPr>
          <a:xfrm rot="0">
            <a:off x="1028700" y="3048000"/>
            <a:ext cx="13784009" cy="6576349"/>
          </a:xfrm>
          <a:prstGeom prst="rect">
            <a:avLst/>
          </a:prstGeom>
        </p:spPr>
        <p:txBody>
          <a:bodyPr anchor="t" rtlCol="false" tIns="0" lIns="0" bIns="0" rIns="0">
            <a:spAutoFit/>
          </a:bodyPr>
          <a:lstStyle/>
          <a:p>
            <a:pPr algn="just">
              <a:lnSpc>
                <a:spcPts val="3079"/>
              </a:lnSpc>
            </a:pPr>
            <a:r>
              <a:rPr lang="en-US" sz="2199">
                <a:solidFill>
                  <a:srgbClr val="374440"/>
                </a:solidFill>
                <a:latin typeface="Canva Sans"/>
                <a:ea typeface="Canva Sans"/>
                <a:cs typeface="Canva Sans"/>
                <a:sym typeface="Canva Sans"/>
              </a:rPr>
              <a:t>Infrastructural pathw</a:t>
            </a:r>
            <a:r>
              <a:rPr lang="en-US" sz="2199">
                <a:solidFill>
                  <a:srgbClr val="374440"/>
                </a:solidFill>
                <a:latin typeface="Canva Sans"/>
                <a:ea typeface="Canva Sans"/>
                <a:cs typeface="Canva Sans"/>
                <a:sym typeface="Canva Sans"/>
              </a:rPr>
              <a:t>a</a:t>
            </a:r>
            <a:r>
              <a:rPr lang="en-US" sz="2199">
                <a:solidFill>
                  <a:srgbClr val="374440"/>
                </a:solidFill>
                <a:latin typeface="Canva Sans"/>
                <a:ea typeface="Canva Sans"/>
                <a:cs typeface="Canva Sans"/>
                <a:sym typeface="Canva Sans"/>
              </a:rPr>
              <a:t>y</a:t>
            </a:r>
            <a:r>
              <a:rPr lang="en-US" sz="2199">
                <a:solidFill>
                  <a:srgbClr val="374440"/>
                </a:solidFill>
                <a:latin typeface="Canva Sans"/>
                <a:ea typeface="Canva Sans"/>
                <a:cs typeface="Canva Sans"/>
                <a:sym typeface="Canva Sans"/>
              </a:rPr>
              <a:t>s are patterned, revisitable sequences of design and governance choices through which infrastructures evolve, stabilize, or switch under conditions of uncertainty, path dependence, and lock-in.</a:t>
            </a:r>
          </a:p>
          <a:p>
            <a:pPr algn="just">
              <a:lnSpc>
                <a:spcPts val="3079"/>
              </a:lnSpc>
            </a:pPr>
          </a:p>
          <a:p>
            <a:pPr algn="just">
              <a:lnSpc>
                <a:spcPts val="3079"/>
              </a:lnSpc>
            </a:pPr>
            <a:r>
              <a:rPr lang="en-US" sz="2199" b="true">
                <a:solidFill>
                  <a:srgbClr val="374440"/>
                </a:solidFill>
                <a:latin typeface="Canva Sans Bold"/>
                <a:ea typeface="Canva Sans Bold"/>
                <a:cs typeface="Canva Sans Bold"/>
                <a:sym typeface="Canva Sans Bold"/>
              </a:rPr>
              <a:t>Why this contributes to thinking about quantum governance</a:t>
            </a:r>
          </a:p>
          <a:p>
            <a:pPr algn="just" marL="474979" indent="-237490" lvl="1">
              <a:lnSpc>
                <a:spcPts val="3079"/>
              </a:lnSpc>
              <a:buFont typeface="Arial"/>
              <a:buChar char="•"/>
            </a:pPr>
            <a:r>
              <a:rPr lang="en-US" sz="2199">
                <a:solidFill>
                  <a:srgbClr val="374440"/>
                </a:solidFill>
                <a:latin typeface="Canva Sans"/>
                <a:ea typeface="Canva Sans"/>
                <a:cs typeface="Canva Sans"/>
                <a:sym typeface="Canva Sans"/>
              </a:rPr>
              <a:t>Moves debate beyond hardware counts to design–governance mechanisms (A</a:t>
            </a:r>
            <a:r>
              <a:rPr lang="en-US" sz="2199">
                <a:solidFill>
                  <a:srgbClr val="374440"/>
                </a:solidFill>
                <a:latin typeface="Canva Sans"/>
                <a:ea typeface="Canva Sans"/>
                <a:cs typeface="Canva Sans"/>
                <a:sym typeface="Canva Sans"/>
              </a:rPr>
              <a:t>P</a:t>
            </a:r>
            <a:r>
              <a:rPr lang="en-US" sz="2199">
                <a:solidFill>
                  <a:srgbClr val="374440"/>
                </a:solidFill>
                <a:latin typeface="Canva Sans"/>
                <a:ea typeface="Canva Sans"/>
                <a:cs typeface="Canva Sans"/>
                <a:sym typeface="Canva Sans"/>
              </a:rPr>
              <a:t>Is/IRs</a:t>
            </a:r>
            <a:r>
              <a:rPr lang="en-US" sz="2199">
                <a:solidFill>
                  <a:srgbClr val="374440"/>
                </a:solidFill>
                <a:latin typeface="Canva Sans"/>
                <a:ea typeface="Canva Sans"/>
                <a:cs typeface="Canva Sans"/>
                <a:sym typeface="Canva Sans"/>
              </a:rPr>
              <a:t>, </a:t>
            </a:r>
            <a:r>
              <a:rPr lang="en-US" sz="2199">
                <a:solidFill>
                  <a:srgbClr val="374440"/>
                </a:solidFill>
                <a:latin typeface="Canva Sans"/>
                <a:ea typeface="Canva Sans"/>
                <a:cs typeface="Canva Sans"/>
                <a:sym typeface="Canva Sans"/>
              </a:rPr>
              <a:t>sch</a:t>
            </a:r>
            <a:r>
              <a:rPr lang="en-US" sz="2199">
                <a:solidFill>
                  <a:srgbClr val="374440"/>
                </a:solidFill>
                <a:latin typeface="Canva Sans"/>
                <a:ea typeface="Canva Sans"/>
                <a:cs typeface="Canva Sans"/>
                <a:sym typeface="Canva Sans"/>
              </a:rPr>
              <a:t>ed</a:t>
            </a:r>
            <a:r>
              <a:rPr lang="en-US" sz="2199">
                <a:solidFill>
                  <a:srgbClr val="374440"/>
                </a:solidFill>
                <a:latin typeface="Canva Sans"/>
                <a:ea typeface="Canva Sans"/>
                <a:cs typeface="Canva Sans"/>
                <a:sym typeface="Canva Sans"/>
              </a:rPr>
              <a:t>ule</a:t>
            </a:r>
            <a:r>
              <a:rPr lang="en-US" sz="2199">
                <a:solidFill>
                  <a:srgbClr val="374440"/>
                </a:solidFill>
                <a:latin typeface="Canva Sans"/>
                <a:ea typeface="Canva Sans"/>
                <a:cs typeface="Canva Sans"/>
                <a:sym typeface="Canva Sans"/>
              </a:rPr>
              <a:t>rs, </a:t>
            </a:r>
            <a:r>
              <a:rPr lang="en-US" sz="2199">
                <a:solidFill>
                  <a:srgbClr val="374440"/>
                </a:solidFill>
                <a:latin typeface="Canva Sans"/>
                <a:ea typeface="Canva Sans"/>
                <a:cs typeface="Canva Sans"/>
                <a:sym typeface="Canva Sans"/>
              </a:rPr>
              <a:t>pr</a:t>
            </a:r>
            <a:r>
              <a:rPr lang="en-US" sz="2199">
                <a:solidFill>
                  <a:srgbClr val="374440"/>
                </a:solidFill>
                <a:latin typeface="Canva Sans"/>
                <a:ea typeface="Canva Sans"/>
                <a:cs typeface="Canva Sans"/>
                <a:sym typeface="Canva Sans"/>
              </a:rPr>
              <a:t>oc</a:t>
            </a:r>
            <a:r>
              <a:rPr lang="en-US" sz="2199">
                <a:solidFill>
                  <a:srgbClr val="374440"/>
                </a:solidFill>
                <a:latin typeface="Canva Sans"/>
                <a:ea typeface="Canva Sans"/>
                <a:cs typeface="Canva Sans"/>
                <a:sym typeface="Canva Sans"/>
              </a:rPr>
              <a:t>urem</a:t>
            </a:r>
            <a:r>
              <a:rPr lang="en-US" sz="2199">
                <a:solidFill>
                  <a:srgbClr val="374440"/>
                </a:solidFill>
                <a:latin typeface="Canva Sans"/>
                <a:ea typeface="Canva Sans"/>
                <a:cs typeface="Canva Sans"/>
                <a:sym typeface="Canva Sans"/>
              </a:rPr>
              <a:t>en</a:t>
            </a:r>
            <a:r>
              <a:rPr lang="en-US" sz="2199">
                <a:solidFill>
                  <a:srgbClr val="374440"/>
                </a:solidFill>
                <a:latin typeface="Canva Sans"/>
                <a:ea typeface="Canva Sans"/>
                <a:cs typeface="Canva Sans"/>
                <a:sym typeface="Canva Sans"/>
              </a:rPr>
              <a:t>t,</a:t>
            </a:r>
            <a:r>
              <a:rPr lang="en-US" sz="2199">
                <a:solidFill>
                  <a:srgbClr val="374440"/>
                </a:solidFill>
                <a:latin typeface="Canva Sans"/>
                <a:ea typeface="Canva Sans"/>
                <a:cs typeface="Canva Sans"/>
                <a:sym typeface="Canva Sans"/>
              </a:rPr>
              <a:t> main</a:t>
            </a:r>
            <a:r>
              <a:rPr lang="en-US" sz="2199">
                <a:solidFill>
                  <a:srgbClr val="374440"/>
                </a:solidFill>
                <a:latin typeface="Canva Sans"/>
                <a:ea typeface="Canva Sans"/>
                <a:cs typeface="Canva Sans"/>
                <a:sym typeface="Canva Sans"/>
              </a:rPr>
              <a:t>tenance).</a:t>
            </a:r>
          </a:p>
          <a:p>
            <a:pPr algn="just" marL="474979" indent="-237490" lvl="1">
              <a:lnSpc>
                <a:spcPts val="3079"/>
              </a:lnSpc>
              <a:buFont typeface="Arial"/>
              <a:buChar char="•"/>
            </a:pPr>
            <a:r>
              <a:rPr lang="en-US" sz="2199">
                <a:solidFill>
                  <a:srgbClr val="374440"/>
                </a:solidFill>
                <a:latin typeface="Canva Sans"/>
                <a:ea typeface="Canva Sans"/>
                <a:cs typeface="Canva Sans"/>
                <a:sym typeface="Canva Sans"/>
              </a:rPr>
              <a:t>Identifies lock-ins (toolchains, vendor ecosystems) and switching costs early, before they harden.</a:t>
            </a:r>
          </a:p>
          <a:p>
            <a:pPr algn="just" marL="474979" indent="-237490" lvl="1">
              <a:lnSpc>
                <a:spcPts val="3079"/>
              </a:lnSpc>
              <a:buFont typeface="Arial"/>
              <a:buChar char="•"/>
            </a:pPr>
            <a:r>
              <a:rPr lang="en-US" sz="2199">
                <a:solidFill>
                  <a:srgbClr val="374440"/>
                </a:solidFill>
                <a:latin typeface="Canva Sans"/>
                <a:ea typeface="Canva Sans"/>
                <a:cs typeface="Canva Sans"/>
                <a:sym typeface="Canva Sans"/>
              </a:rPr>
              <a:t>Clarifies sovereignty levers: data locality clauses, standards participation, on-prem integration requirements, incident reporting.</a:t>
            </a:r>
          </a:p>
          <a:p>
            <a:pPr algn="just">
              <a:lnSpc>
                <a:spcPts val="3079"/>
              </a:lnSpc>
            </a:pPr>
          </a:p>
          <a:p>
            <a:pPr algn="just">
              <a:lnSpc>
                <a:spcPts val="3079"/>
              </a:lnSpc>
            </a:pPr>
            <a:r>
              <a:rPr lang="en-US" sz="2199" b="true">
                <a:solidFill>
                  <a:srgbClr val="374440"/>
                </a:solidFill>
                <a:latin typeface="Canva Sans Bold"/>
                <a:ea typeface="Canva Sans Bold"/>
                <a:cs typeface="Canva Sans Bold"/>
                <a:sym typeface="Canva Sans Bold"/>
              </a:rPr>
              <a:t>Two Q-HPC pathways</a:t>
            </a:r>
          </a:p>
          <a:p>
            <a:pPr algn="just" marL="474979" indent="-237490" lvl="1">
              <a:lnSpc>
                <a:spcPts val="3079"/>
              </a:lnSpc>
              <a:buFont typeface="Arial"/>
              <a:buChar char="•"/>
            </a:pPr>
            <a:r>
              <a:rPr lang="en-US" sz="2199">
                <a:solidFill>
                  <a:srgbClr val="374440"/>
                </a:solidFill>
                <a:latin typeface="Canva Sans"/>
                <a:ea typeface="Canva Sans"/>
                <a:cs typeface="Canva Sans"/>
                <a:sym typeface="Canva Sans"/>
              </a:rPr>
              <a:t>Decentrally coupled (cloud-mediated) → emphasizes interoperability, elasticity, platform governance; risks: dependency on proprietary APIs/queues.</a:t>
            </a:r>
          </a:p>
          <a:p>
            <a:pPr algn="just" marL="474979" indent="-237490" lvl="1">
              <a:lnSpc>
                <a:spcPts val="3079"/>
              </a:lnSpc>
              <a:buFont typeface="Arial"/>
              <a:buChar char="•"/>
            </a:pPr>
            <a:r>
              <a:rPr lang="en-US" sz="2199">
                <a:solidFill>
                  <a:srgbClr val="374440"/>
                </a:solidFill>
                <a:latin typeface="Canva Sans"/>
                <a:ea typeface="Canva Sans"/>
                <a:cs typeface="Canva Sans"/>
                <a:sym typeface="Canva Sans"/>
              </a:rPr>
              <a:t>Tightly integrated accelerators (co-located/in-node) → emphasizes low-latency control, scheduler co-design, facility ops; risks: higher site complexity, specialized skills.</a:t>
            </a:r>
          </a:p>
          <a:p>
            <a:pPr algn="just">
              <a:lnSpc>
                <a:spcPts val="2768"/>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E9EBE6">
                <a:alpha val="100000"/>
              </a:srgbClr>
            </a:gs>
            <a:gs pos="50000">
              <a:srgbClr val="FFFFFF">
                <a:alpha val="100000"/>
              </a:srgbClr>
            </a:gs>
            <a:gs pos="100000">
              <a:srgbClr val="E9EBE6">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13870614"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a:ln cap="sq">
            <a:noFill/>
            <a:prstDash val="solid"/>
            <a:miter/>
          </a:ln>
        </p:spPr>
      </p:sp>
      <p:graphicFrame>
        <p:nvGraphicFramePr>
          <p:cNvPr name="Object 3" id="3"/>
          <p:cNvGraphicFramePr/>
          <p:nvPr/>
        </p:nvGraphicFramePr>
        <p:xfrm>
          <a:off x="329579" y="2152228"/>
          <a:ext cx="7586157" cy="4274588"/>
        </p:xfrm>
        <a:graphic>
          <a:graphicData uri="http://schemas.openxmlformats.org/presentationml/2006/ole">
            <p:oleObj imgW="9105900" imgH="5791200" r:id="rId6" progId="Excel.Sheet.12" name="Worksheet">
              <p:embed/>
              <p:pic>
                <p:nvPicPr>
                  <p:cNvPr name="" id="0"/>
                  <p:cNvPicPr/>
                  <p:nvPr/>
                </p:nvPicPr>
                <p:blipFill>
                  <a:blip r:embed="rId5"/>
                  <a:stretch>
                    <a:fillRect/>
                  </a:stretch>
                </p:blipFill>
                <p:spPr>
                  <a:xfrm>
                    <a:off x="1270000" y="1270000"/>
                    <a:ext cx="1270000" cy="1270000"/>
                  </a:xfrm>
                  <a:prstGeom prst="rect"/>
                </p:spPr>
              </p:pic>
            </p:oleObj>
          </a:graphicData>
        </a:graphic>
      </p:graphicFrame>
      <p:sp>
        <p:nvSpPr>
          <p:cNvPr name="TextBox 4" id="4"/>
          <p:cNvSpPr txBox="true"/>
          <p:nvPr/>
        </p:nvSpPr>
        <p:spPr>
          <a:xfrm rot="0">
            <a:off x="329579" y="419313"/>
            <a:ext cx="13983273" cy="781050"/>
          </a:xfrm>
          <a:prstGeom prst="rect">
            <a:avLst/>
          </a:prstGeom>
        </p:spPr>
        <p:txBody>
          <a:bodyPr anchor="t" rtlCol="false" tIns="0" lIns="0" bIns="0" rIns="0">
            <a:spAutoFit/>
          </a:bodyPr>
          <a:lstStyle/>
          <a:p>
            <a:pPr algn="l">
              <a:lnSpc>
                <a:spcPts val="6152"/>
              </a:lnSpc>
            </a:pPr>
            <a:r>
              <a:rPr lang="en-US" sz="5127">
                <a:solidFill>
                  <a:srgbClr val="374440"/>
                </a:solidFill>
                <a:latin typeface="League Spartan"/>
                <a:ea typeface="League Spartan"/>
                <a:cs typeface="League Spartan"/>
                <a:sym typeface="League Spartan"/>
              </a:rPr>
              <a:t>EXPLORATORY INTERNATIONAL CASES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E9EBE6">
                <a:alpha val="100000"/>
              </a:srgbClr>
            </a:gs>
            <a:gs pos="50000">
              <a:srgbClr val="FFFFFF">
                <a:alpha val="100000"/>
              </a:srgbClr>
            </a:gs>
            <a:gs pos="100000">
              <a:srgbClr val="E9EBE6">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13870614"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a:ln cap="sq">
            <a:noFill/>
            <a:prstDash val="solid"/>
            <a:miter/>
          </a:ln>
        </p:spPr>
      </p:sp>
      <p:graphicFrame>
        <p:nvGraphicFramePr>
          <p:cNvPr name="Object 3" id="3"/>
          <p:cNvGraphicFramePr/>
          <p:nvPr/>
        </p:nvGraphicFramePr>
        <p:xfrm>
          <a:off x="329579" y="2065053"/>
          <a:ext cx="7586157" cy="4274588"/>
        </p:xfrm>
        <a:graphic>
          <a:graphicData uri="http://schemas.openxmlformats.org/presentationml/2006/ole">
            <p:oleObj imgW="9105900" imgH="5791200" r:id="rId6" progId="Excel.Sheet.12" name="Worksheet">
              <p:embed/>
              <p:pic>
                <p:nvPicPr>
                  <p:cNvPr name="" id="0"/>
                  <p:cNvPicPr/>
                  <p:nvPr/>
                </p:nvPicPr>
                <p:blipFill>
                  <a:blip r:embed="rId5"/>
                  <a:stretch>
                    <a:fillRect/>
                  </a:stretch>
                </p:blipFill>
                <p:spPr>
                  <a:xfrm>
                    <a:off x="1270000" y="1270000"/>
                    <a:ext cx="1270000" cy="1270000"/>
                  </a:xfrm>
                  <a:prstGeom prst="rect"/>
                </p:spPr>
              </p:pic>
            </p:oleObj>
          </a:graphicData>
        </a:graphic>
      </p:graphicFrame>
      <p:grpSp>
        <p:nvGrpSpPr>
          <p:cNvPr name="Group 4" id="4"/>
          <p:cNvGrpSpPr/>
          <p:nvPr/>
        </p:nvGrpSpPr>
        <p:grpSpPr>
          <a:xfrm rot="0">
            <a:off x="14775319" y="286607"/>
            <a:ext cx="3275944" cy="1586239"/>
            <a:chOff x="0" y="0"/>
            <a:chExt cx="862800" cy="417775"/>
          </a:xfrm>
        </p:grpSpPr>
        <p:sp>
          <p:nvSpPr>
            <p:cNvPr name="Freeform 5" id="5"/>
            <p:cNvSpPr/>
            <p:nvPr/>
          </p:nvSpPr>
          <p:spPr>
            <a:xfrm flipH="false" flipV="false" rot="0">
              <a:off x="0" y="0"/>
              <a:ext cx="862800" cy="417775"/>
            </a:xfrm>
            <a:custGeom>
              <a:avLst/>
              <a:gdLst/>
              <a:ahLst/>
              <a:cxnLst/>
              <a:rect r="r" b="b" t="t" l="l"/>
              <a:pathLst>
                <a:path h="417775" w="862800">
                  <a:moveTo>
                    <a:pt x="0" y="0"/>
                  </a:moveTo>
                  <a:lnTo>
                    <a:pt x="862800" y="0"/>
                  </a:lnTo>
                  <a:lnTo>
                    <a:pt x="862800" y="417775"/>
                  </a:lnTo>
                  <a:lnTo>
                    <a:pt x="0" y="417775"/>
                  </a:lnTo>
                  <a:close/>
                </a:path>
              </a:pathLst>
            </a:custGeom>
            <a:solidFill>
              <a:srgbClr val="7BBAC1"/>
            </a:solidFill>
          </p:spPr>
        </p:sp>
        <p:sp>
          <p:nvSpPr>
            <p:cNvPr name="TextBox 6" id="6"/>
            <p:cNvSpPr txBox="true"/>
            <p:nvPr/>
          </p:nvSpPr>
          <p:spPr>
            <a:xfrm>
              <a:off x="0" y="-28575"/>
              <a:ext cx="862800" cy="446350"/>
            </a:xfrm>
            <a:prstGeom prst="rect">
              <a:avLst/>
            </a:prstGeom>
          </p:spPr>
          <p:txBody>
            <a:bodyPr anchor="ctr" rtlCol="false" tIns="50800" lIns="50800" bIns="50800" rIns="50800"/>
            <a:lstStyle/>
            <a:p>
              <a:pPr algn="ctr">
                <a:lnSpc>
                  <a:spcPts val="2380"/>
                </a:lnSpc>
              </a:pPr>
              <a:r>
                <a:rPr lang="en-US" sz="1700">
                  <a:solidFill>
                    <a:srgbClr val="FDFDFD"/>
                  </a:solidFill>
                  <a:latin typeface="Canva Sans"/>
                  <a:ea typeface="Canva Sans"/>
                  <a:cs typeface="Canva Sans"/>
                  <a:sym typeface="Canva Sans"/>
                </a:rPr>
                <a:t>Infrastructural pathways -patterned, revisitable sequences of architectural &amp; governance choices</a:t>
              </a:r>
            </a:p>
          </p:txBody>
        </p:sp>
      </p:grpSp>
      <p:sp>
        <p:nvSpPr>
          <p:cNvPr name="TextBox 7" id="7"/>
          <p:cNvSpPr txBox="true"/>
          <p:nvPr/>
        </p:nvSpPr>
        <p:spPr>
          <a:xfrm rot="0">
            <a:off x="329579" y="419313"/>
            <a:ext cx="13983273" cy="781050"/>
          </a:xfrm>
          <a:prstGeom prst="rect">
            <a:avLst/>
          </a:prstGeom>
        </p:spPr>
        <p:txBody>
          <a:bodyPr anchor="t" rtlCol="false" tIns="0" lIns="0" bIns="0" rIns="0">
            <a:spAutoFit/>
          </a:bodyPr>
          <a:lstStyle/>
          <a:p>
            <a:pPr algn="l">
              <a:lnSpc>
                <a:spcPts val="6152"/>
              </a:lnSpc>
            </a:pPr>
            <a:r>
              <a:rPr lang="en-US" sz="5127">
                <a:solidFill>
                  <a:srgbClr val="374440"/>
                </a:solidFill>
                <a:latin typeface="League Spartan"/>
                <a:ea typeface="League Spartan"/>
                <a:cs typeface="League Spartan"/>
                <a:sym typeface="League Spartan"/>
              </a:rPr>
              <a:t>EXPLORATORY INTERNATIONAL CASES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E9EBE6">
                <a:alpha val="100000"/>
              </a:srgbClr>
            </a:gs>
            <a:gs pos="50000">
              <a:srgbClr val="FFFFFF">
                <a:alpha val="100000"/>
              </a:srgbClr>
            </a:gs>
            <a:gs pos="100000">
              <a:srgbClr val="E9EBE6">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13870614" y="-1028700"/>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a:ln cap="sq">
            <a:noFill/>
            <a:prstDash val="solid"/>
            <a:miter/>
          </a:ln>
        </p:spPr>
      </p:sp>
      <p:grpSp>
        <p:nvGrpSpPr>
          <p:cNvPr name="Group 3" id="3"/>
          <p:cNvGrpSpPr/>
          <p:nvPr/>
        </p:nvGrpSpPr>
        <p:grpSpPr>
          <a:xfrm rot="0">
            <a:off x="16029062" y="-161257"/>
            <a:ext cx="5668114" cy="10606545"/>
            <a:chOff x="0" y="0"/>
            <a:chExt cx="3995420" cy="7476490"/>
          </a:xfrm>
        </p:grpSpPr>
        <p:sp>
          <p:nvSpPr>
            <p:cNvPr name="Freeform 4" id="4"/>
            <p:cNvSpPr/>
            <p:nvPr/>
          </p:nvSpPr>
          <p:spPr>
            <a:xfrm flipH="false" flipV="false" rot="0">
              <a:off x="0" y="0"/>
              <a:ext cx="3995420" cy="7475220"/>
            </a:xfrm>
            <a:custGeom>
              <a:avLst/>
              <a:gdLst/>
              <a:ahLst/>
              <a:cxnLst/>
              <a:rect r="r" b="b" t="t" l="l"/>
              <a:pathLst>
                <a:path h="7475220" w="3995420">
                  <a:moveTo>
                    <a:pt x="287020" y="6818630"/>
                  </a:moveTo>
                  <a:lnTo>
                    <a:pt x="0" y="6818630"/>
                  </a:lnTo>
                  <a:lnTo>
                    <a:pt x="0" y="742950"/>
                  </a:lnTo>
                  <a:lnTo>
                    <a:pt x="287020" y="742950"/>
                  </a:lnTo>
                  <a:lnTo>
                    <a:pt x="287020" y="6818630"/>
                  </a:lnTo>
                  <a:close/>
                  <a:moveTo>
                    <a:pt x="683260" y="438150"/>
                  </a:moveTo>
                  <a:lnTo>
                    <a:pt x="327660" y="438150"/>
                  </a:lnTo>
                  <a:lnTo>
                    <a:pt x="327660" y="7113270"/>
                  </a:lnTo>
                  <a:lnTo>
                    <a:pt x="683260" y="7113270"/>
                  </a:lnTo>
                  <a:lnTo>
                    <a:pt x="683260" y="438150"/>
                  </a:lnTo>
                  <a:close/>
                  <a:moveTo>
                    <a:pt x="988060" y="0"/>
                  </a:moveTo>
                  <a:lnTo>
                    <a:pt x="796290" y="0"/>
                  </a:lnTo>
                  <a:lnTo>
                    <a:pt x="796290" y="7103110"/>
                  </a:lnTo>
                  <a:lnTo>
                    <a:pt x="988060" y="7103110"/>
                  </a:lnTo>
                  <a:lnTo>
                    <a:pt x="988060" y="0"/>
                  </a:lnTo>
                  <a:close/>
                  <a:moveTo>
                    <a:pt x="3354070" y="6370320"/>
                  </a:moveTo>
                  <a:lnTo>
                    <a:pt x="3641090" y="6370320"/>
                  </a:lnTo>
                  <a:lnTo>
                    <a:pt x="3641090" y="294640"/>
                  </a:lnTo>
                  <a:lnTo>
                    <a:pt x="3354070" y="294640"/>
                  </a:lnTo>
                  <a:lnTo>
                    <a:pt x="3354070" y="6370320"/>
                  </a:lnTo>
                  <a:close/>
                  <a:moveTo>
                    <a:pt x="3708400" y="6404610"/>
                  </a:moveTo>
                  <a:lnTo>
                    <a:pt x="3995420" y="6404610"/>
                  </a:lnTo>
                  <a:lnTo>
                    <a:pt x="3995420" y="1520190"/>
                  </a:lnTo>
                  <a:lnTo>
                    <a:pt x="3708400" y="1520190"/>
                  </a:lnTo>
                  <a:lnTo>
                    <a:pt x="3708400" y="6404610"/>
                  </a:lnTo>
                  <a:close/>
                  <a:moveTo>
                    <a:pt x="2956560" y="6675120"/>
                  </a:moveTo>
                  <a:lnTo>
                    <a:pt x="3312160" y="6675120"/>
                  </a:lnTo>
                  <a:lnTo>
                    <a:pt x="3312160" y="0"/>
                  </a:lnTo>
                  <a:lnTo>
                    <a:pt x="2956560" y="0"/>
                  </a:lnTo>
                  <a:lnTo>
                    <a:pt x="2956560" y="6675120"/>
                  </a:lnTo>
                  <a:close/>
                  <a:moveTo>
                    <a:pt x="2653030" y="7113270"/>
                  </a:moveTo>
                  <a:lnTo>
                    <a:pt x="2844800" y="7113270"/>
                  </a:lnTo>
                  <a:lnTo>
                    <a:pt x="2844800" y="10160"/>
                  </a:lnTo>
                  <a:lnTo>
                    <a:pt x="2653030" y="10160"/>
                  </a:lnTo>
                  <a:lnTo>
                    <a:pt x="2653030" y="7113270"/>
                  </a:lnTo>
                  <a:close/>
                  <a:moveTo>
                    <a:pt x="1264920" y="372110"/>
                  </a:moveTo>
                  <a:lnTo>
                    <a:pt x="1073150" y="372110"/>
                  </a:lnTo>
                  <a:lnTo>
                    <a:pt x="1073150" y="7475220"/>
                  </a:lnTo>
                  <a:lnTo>
                    <a:pt x="1264920" y="7475220"/>
                  </a:lnTo>
                  <a:lnTo>
                    <a:pt x="1264920" y="372110"/>
                  </a:lnTo>
                  <a:close/>
                  <a:moveTo>
                    <a:pt x="2553970" y="148590"/>
                  </a:moveTo>
                  <a:lnTo>
                    <a:pt x="1315720" y="148590"/>
                  </a:lnTo>
                  <a:lnTo>
                    <a:pt x="1315720" y="7251700"/>
                  </a:lnTo>
                  <a:lnTo>
                    <a:pt x="2553970" y="7251700"/>
                  </a:lnTo>
                  <a:lnTo>
                    <a:pt x="2553970" y="148590"/>
                  </a:lnTo>
                  <a:close/>
                </a:path>
              </a:pathLst>
            </a:custGeom>
            <a:blipFill>
              <a:blip r:embed="rId5"/>
              <a:stretch>
                <a:fillRect l="-74881" t="0" r="-74881" b="0"/>
              </a:stretch>
            </a:blipFill>
          </p:spPr>
        </p:sp>
      </p:grpSp>
      <p:sp>
        <p:nvSpPr>
          <p:cNvPr name="TextBox 5" id="5"/>
          <p:cNvSpPr txBox="true"/>
          <p:nvPr/>
        </p:nvSpPr>
        <p:spPr>
          <a:xfrm rot="0">
            <a:off x="1028700" y="1497957"/>
            <a:ext cx="13983273" cy="733425"/>
          </a:xfrm>
          <a:prstGeom prst="rect">
            <a:avLst/>
          </a:prstGeom>
        </p:spPr>
        <p:txBody>
          <a:bodyPr anchor="t" rtlCol="false" tIns="0" lIns="0" bIns="0" rIns="0">
            <a:spAutoFit/>
          </a:bodyPr>
          <a:lstStyle/>
          <a:p>
            <a:pPr algn="l">
              <a:lnSpc>
                <a:spcPts val="5792"/>
              </a:lnSpc>
            </a:pPr>
            <a:r>
              <a:rPr lang="en-US" sz="4827">
                <a:solidFill>
                  <a:srgbClr val="374440"/>
                </a:solidFill>
                <a:latin typeface="League Spartan"/>
                <a:ea typeface="League Spartan"/>
                <a:cs typeface="League Spartan"/>
                <a:sym typeface="League Spartan"/>
              </a:rPr>
              <a:t>TWO PATHWAYS FOR Q-HPC INTEGRATION</a:t>
            </a:r>
          </a:p>
        </p:txBody>
      </p:sp>
      <p:sp>
        <p:nvSpPr>
          <p:cNvPr name="TextBox 6" id="6"/>
          <p:cNvSpPr txBox="true"/>
          <p:nvPr/>
        </p:nvSpPr>
        <p:spPr>
          <a:xfrm rot="0">
            <a:off x="1028700" y="2601978"/>
            <a:ext cx="13646738" cy="4650740"/>
          </a:xfrm>
          <a:prstGeom prst="rect">
            <a:avLst/>
          </a:prstGeom>
        </p:spPr>
        <p:txBody>
          <a:bodyPr anchor="t" rtlCol="false" tIns="0" lIns="0" bIns="0" rIns="0">
            <a:spAutoFit/>
          </a:bodyPr>
          <a:lstStyle/>
          <a:p>
            <a:pPr algn="just">
              <a:lnSpc>
                <a:spcPts val="3079"/>
              </a:lnSpc>
            </a:pPr>
            <a:r>
              <a:rPr lang="en-US" sz="2199" b="true">
                <a:solidFill>
                  <a:srgbClr val="374440"/>
                </a:solidFill>
                <a:latin typeface="Canva Sans Bold"/>
                <a:ea typeface="Canva Sans Bold"/>
                <a:cs typeface="Canva Sans Bold"/>
                <a:sym typeface="Canva Sans Bold"/>
              </a:rPr>
              <a:t>Decentrally coupled (cloud-mediated)</a:t>
            </a:r>
          </a:p>
          <a:p>
            <a:pPr algn="just">
              <a:lnSpc>
                <a:spcPts val="3079"/>
              </a:lnSpc>
            </a:pPr>
            <a:r>
              <a:rPr lang="en-US" sz="2199">
                <a:solidFill>
                  <a:srgbClr val="374440"/>
                </a:solidFill>
                <a:latin typeface="Canva Sans"/>
                <a:ea typeface="Canva Sans"/>
                <a:cs typeface="Canva Sans"/>
                <a:sym typeface="Canva Sans"/>
              </a:rPr>
              <a:t>HPC workflows with remote QPUs via cloud/ gateway APIs.</a:t>
            </a:r>
          </a:p>
          <a:p>
            <a:pPr algn="just">
              <a:lnSpc>
                <a:spcPts val="3079"/>
              </a:lnSpc>
            </a:pPr>
            <a:r>
              <a:rPr lang="en-US" sz="2199">
                <a:solidFill>
                  <a:srgbClr val="374440"/>
                </a:solidFill>
                <a:latin typeface="Canva Sans"/>
                <a:ea typeface="Canva Sans"/>
                <a:cs typeface="Canva Sans"/>
                <a:sym typeface="Canva Sans"/>
              </a:rPr>
              <a:t>Pros: Fast to scale, multi-vendor access, minimal on-site operational burden.</a:t>
            </a:r>
          </a:p>
          <a:p>
            <a:pPr algn="just">
              <a:lnSpc>
                <a:spcPts val="3079"/>
              </a:lnSpc>
            </a:pPr>
            <a:r>
              <a:rPr lang="en-US" sz="2199">
                <a:solidFill>
                  <a:srgbClr val="374440"/>
                </a:solidFill>
                <a:latin typeface="Canva Sans"/>
                <a:ea typeface="Canva Sans"/>
                <a:cs typeface="Canva Sans"/>
                <a:sym typeface="Canva Sans"/>
              </a:rPr>
              <a:t>Trade-offs: Higher end-to-end latency; APIs/queues/telemetry governed off-site (platform dependence); potential lock-ins.</a:t>
            </a:r>
          </a:p>
          <a:p>
            <a:pPr algn="just">
              <a:lnSpc>
                <a:spcPts val="3079"/>
              </a:lnSpc>
            </a:pPr>
          </a:p>
          <a:p>
            <a:pPr algn="just">
              <a:lnSpc>
                <a:spcPts val="3079"/>
              </a:lnSpc>
            </a:pPr>
            <a:r>
              <a:rPr lang="en-US" sz="2199" b="true">
                <a:solidFill>
                  <a:srgbClr val="374440"/>
                </a:solidFill>
                <a:latin typeface="Canva Sans Bold"/>
                <a:ea typeface="Canva Sans Bold"/>
                <a:cs typeface="Canva Sans Bold"/>
                <a:sym typeface="Canva Sans Bold"/>
              </a:rPr>
              <a:t>Tightly integrated accelerator (co-located / in-node)</a:t>
            </a:r>
          </a:p>
          <a:p>
            <a:pPr algn="just">
              <a:lnSpc>
                <a:spcPts val="3079"/>
              </a:lnSpc>
            </a:pPr>
            <a:r>
              <a:rPr lang="en-US" sz="2199">
                <a:solidFill>
                  <a:srgbClr val="374440"/>
                </a:solidFill>
                <a:latin typeface="Canva Sans"/>
                <a:ea typeface="Canva Sans"/>
                <a:cs typeface="Canva Sans"/>
                <a:sym typeface="Canva Sans"/>
              </a:rPr>
              <a:t>On-prem QPUs physically tied to supercomputing environment.</a:t>
            </a:r>
          </a:p>
          <a:p>
            <a:pPr algn="just">
              <a:lnSpc>
                <a:spcPts val="3079"/>
              </a:lnSpc>
            </a:pPr>
            <a:r>
              <a:rPr lang="en-US" sz="2199">
                <a:solidFill>
                  <a:srgbClr val="374440"/>
                </a:solidFill>
                <a:latin typeface="Canva Sans"/>
                <a:ea typeface="Canva Sans"/>
                <a:cs typeface="Canva Sans"/>
                <a:sym typeface="Canva Sans"/>
              </a:rPr>
              <a:t>Pros: Lower latency, deeper scheduler co-design, greater on-site control over interfaces and observability.</a:t>
            </a:r>
          </a:p>
          <a:p>
            <a:pPr algn="just">
              <a:lnSpc>
                <a:spcPts val="3079"/>
              </a:lnSpc>
            </a:pPr>
            <a:r>
              <a:rPr lang="en-US" sz="2199">
                <a:solidFill>
                  <a:srgbClr val="374440"/>
                </a:solidFill>
                <a:latin typeface="Canva Sans"/>
                <a:ea typeface="Canva Sans"/>
                <a:cs typeface="Canva Sans"/>
                <a:sym typeface="Canva Sans"/>
              </a:rPr>
              <a:t>Trade-offs: Higher facility complexity; sustained calibration/maintenance capacity required.</a:t>
            </a:r>
          </a:p>
          <a:p>
            <a:pPr algn="just">
              <a:lnSpc>
                <a:spcPts val="293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DAG0eBoGxK8</dc:identifier>
  <dcterms:modified xsi:type="dcterms:W3CDTF">2011-08-01T06:04:30Z</dcterms:modified>
  <cp:revision>1</cp:revision>
  <dc:title>QW-Presentation-QHPC</dc:title>
</cp:coreProperties>
</file>